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99" r:id="rId2"/>
    <p:sldId id="320" r:id="rId3"/>
    <p:sldId id="300" r:id="rId4"/>
    <p:sldId id="318" r:id="rId5"/>
    <p:sldId id="326" r:id="rId6"/>
    <p:sldId id="327" r:id="rId7"/>
    <p:sldId id="328" r:id="rId8"/>
    <p:sldId id="322" r:id="rId9"/>
    <p:sldId id="321" r:id="rId10"/>
    <p:sldId id="324" r:id="rId11"/>
    <p:sldId id="325" r:id="rId12"/>
    <p:sldId id="323" r:id="rId13"/>
    <p:sldId id="331" r:id="rId14"/>
    <p:sldId id="329" r:id="rId15"/>
    <p:sldId id="330" r:id="rId16"/>
    <p:sldId id="332" r:id="rId17"/>
    <p:sldId id="333" r:id="rId18"/>
    <p:sldId id="334" r:id="rId19"/>
    <p:sldId id="335" r:id="rId20"/>
    <p:sldId id="301" r:id="rId21"/>
    <p:sldId id="336" r:id="rId22"/>
    <p:sldId id="337" r:id="rId23"/>
    <p:sldId id="338" r:id="rId24"/>
    <p:sldId id="339" r:id="rId25"/>
    <p:sldId id="340" r:id="rId26"/>
  </p:sldIdLst>
  <p:sldSz cx="9144000" cy="5143500" type="screen16x9"/>
  <p:notesSz cx="6858000" cy="9144000"/>
  <p:embeddedFontLst>
    <p:embeddedFont>
      <p:font typeface="Montserrat" pitchFamily="2" charset="77"/>
      <p:regular r:id="rId28"/>
      <p:bold r:id="rId29"/>
      <p:italic r:id="rId30"/>
      <p:boldItalic r:id="rId31"/>
    </p:embeddedFont>
    <p:embeddedFont>
      <p:font typeface="Space Mono" panose="02010509030202000204" pitchFamily="49"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D8DCD0-2BC0-4973-A0E5-496902DFF838}">
  <a:tblStyle styleId="{47D8DCD0-2BC0-4973-A0E5-496902DFF8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5"/>
    <p:restoredTop sz="93861"/>
  </p:normalViewPr>
  <p:slideViewPr>
    <p:cSldViewPr snapToGrid="0">
      <p:cViewPr>
        <p:scale>
          <a:sx n="95" d="100"/>
          <a:sy n="95" d="100"/>
        </p:scale>
        <p:origin x="1376" y="5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44eb7f80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44eb7f80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157ABD74-B9BB-F255-AB5E-FEF35FE76F80}"/>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B6970C06-1C8B-AFFE-22F4-6ADD782FED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C19B73A8-6940-E7B0-5081-828D754F0C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45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65D53FCA-32BC-1473-4BEF-8777C69C6353}"/>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40F43357-A7E1-6FDA-B8C6-8986A757D7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BFB6EA67-DCE3-D419-5CA2-05A1437EC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060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B45A92FD-1412-0250-A2E5-FA5A65CD86A9}"/>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6FCA1017-BF69-A502-E51F-9071BED76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DFE1270D-A99F-CE5D-36FE-D02FB0287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A5A7CA75-933E-1D25-C4D9-EF993FF8B4F0}"/>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A63AA376-ED03-C8C7-831A-7FB5DB7215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1A4D29FF-E2B6-C202-45B3-EFD6ACAF74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4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8A82B36B-08DD-6A6C-F21D-B05C8FE6D0F7}"/>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91446252-BABE-065F-8E98-0247643C5A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726F72F1-6E0D-FD67-484D-7856297889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83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89600561-F8EB-609F-CE47-FF687706DD71}"/>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832FCEAD-4BC7-D6E1-4E29-620DF555D2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823F8B09-B131-E88A-ACE7-A91AE3BDD1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97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332FD0FA-1A5D-B47E-A30A-CE6A7BA8CFF4}"/>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7F167122-0DE3-6BBA-8D70-130FE281DE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1DACA8EE-D1D9-6CA6-2B9B-76A0887CA0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2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CA8CA25A-7225-3C71-01F2-3E1A5446725F}"/>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5D23FAA3-B8A4-C2F4-C960-23ABDF5AE8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3A2AE5B8-2D76-3896-94AE-468A5FBE1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07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9C7ACE5A-072B-3D5D-D095-414FDB54181D}"/>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41CA99A0-A426-FD32-300F-C1F5E1EAC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89FE0B16-D6B6-C0B6-7432-DAA19BB50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06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F038608E-60E8-41AD-F37F-B88D4DEC6692}"/>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96575F68-1634-E296-6375-1E9B883E9F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16E6BC00-60A5-3620-1883-E4F4AA3A94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2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94A5CF18-4F9B-EFC8-58A1-B304430A028A}"/>
            </a:ext>
          </a:extLst>
        </p:cNvPr>
        <p:cNvGrpSpPr/>
        <p:nvPr/>
      </p:nvGrpSpPr>
      <p:grpSpPr>
        <a:xfrm>
          <a:off x="0" y="0"/>
          <a:ext cx="0" cy="0"/>
          <a:chOff x="0" y="0"/>
          <a:chExt cx="0" cy="0"/>
        </a:xfrm>
      </p:grpSpPr>
      <p:sp>
        <p:nvSpPr>
          <p:cNvPr id="654" name="Google Shape;654;g1144eb7f80d_0_72:notes">
            <a:extLst>
              <a:ext uri="{FF2B5EF4-FFF2-40B4-BE49-F238E27FC236}">
                <a16:creationId xmlns:a16="http://schemas.microsoft.com/office/drawing/2014/main" id="{4A112C0F-B008-641F-093C-1737C76467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44eb7f80d_0_72:notes">
            <a:extLst>
              <a:ext uri="{FF2B5EF4-FFF2-40B4-BE49-F238E27FC236}">
                <a16:creationId xmlns:a16="http://schemas.microsoft.com/office/drawing/2014/main" id="{960E5259-8435-55B0-FC48-076AEF5407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239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144eb7f8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144eb7f8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25E15F89-242A-4903-85BA-72EE35EDABE4}"/>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017D8D30-91E5-D3F3-805E-C488436E20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D87CBB0A-79AE-358D-296A-CDC3D4962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638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E69660DB-B33B-6842-6B46-B24DEEE472D3}"/>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2D484820-4581-C55F-E011-27F2BF0F8E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573CC6DD-F320-759A-0DEF-7124050EA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476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6D093ADD-CBA4-F634-E777-60A76E6862DF}"/>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F50E0AF2-EC2C-BE6D-4A61-5E22CE705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1EBC611D-AE21-110A-A906-75952F1BB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78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4ACD9B77-8AAD-5C11-226F-B675225336D8}"/>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D6F14E1D-495B-CCE9-A23B-EE355D750A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8B348B13-94C5-4CBE-EB3C-C66DA1BC64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890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74A5992B-7A6B-74B5-C151-70A02467EAD2}"/>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7651753D-18FE-FA46-705A-93A6E89443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6C1B0D3B-0DA7-2F78-2050-81D48BDDDB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97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44eb7f80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144eb7f80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47c73b64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F0F6462B-FF7A-FA2B-4C64-397C6941A2FC}"/>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6331845E-1BFE-5DE3-E5FE-EFD1537133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077BB8AC-85BC-DB78-06A9-D0D340DD92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08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029028A1-AE37-983E-209E-997173ABF5FD}"/>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4CDB2963-8226-7529-83A4-993B8DAD2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201246E0-6BFC-F06E-0B26-8A111474D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54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062B9822-67D9-7CA3-E1D7-A9BE468C1006}"/>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12306E15-ED64-6AE3-E671-DCEF82E865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4323939A-F182-16A2-851C-80134DD8B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971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3B574063-C146-367F-EC68-B519A8A3F2B1}"/>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1C55162A-720B-745A-53C4-419D2A5C8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CB68675E-1B58-E8E4-E0D2-FAFFCBEA2E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08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a:extLst>
            <a:ext uri="{FF2B5EF4-FFF2-40B4-BE49-F238E27FC236}">
              <a16:creationId xmlns:a16="http://schemas.microsoft.com/office/drawing/2014/main" id="{D54A8E8C-4607-9C0A-B7B7-9B058B550674}"/>
            </a:ext>
          </a:extLst>
        </p:cNvPr>
        <p:cNvGrpSpPr/>
        <p:nvPr/>
      </p:nvGrpSpPr>
      <p:grpSpPr>
        <a:xfrm>
          <a:off x="0" y="0"/>
          <a:ext cx="0" cy="0"/>
          <a:chOff x="0" y="0"/>
          <a:chExt cx="0" cy="0"/>
        </a:xfrm>
      </p:grpSpPr>
      <p:sp>
        <p:nvSpPr>
          <p:cNvPr id="840" name="Google Shape;840;g1147c73b645_1_0:notes">
            <a:extLst>
              <a:ext uri="{FF2B5EF4-FFF2-40B4-BE49-F238E27FC236}">
                <a16:creationId xmlns:a16="http://schemas.microsoft.com/office/drawing/2014/main" id="{B0000671-E181-9FA9-21E4-6F8E3A8C08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47c73b645_1_0:notes">
            <a:extLst>
              <a:ext uri="{FF2B5EF4-FFF2-40B4-BE49-F238E27FC236}">
                <a16:creationId xmlns:a16="http://schemas.microsoft.com/office/drawing/2014/main" id="{5279B599-1172-A954-6E1A-0E34C99E2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30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6"/>
          <p:cNvSpPr/>
          <p:nvPr/>
        </p:nvSpPr>
        <p:spPr>
          <a:xfrm>
            <a:off x="0" y="0"/>
            <a:ext cx="9144000" cy="4471500"/>
          </a:xfrm>
          <a:prstGeom prst="rect">
            <a:avLst/>
          </a:prstGeom>
          <a:solidFill>
            <a:srgbClr val="ED6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txBox="1"/>
          <p:nvPr/>
        </p:nvSpPr>
        <p:spPr>
          <a:xfrm>
            <a:off x="5859966" y="738256"/>
            <a:ext cx="18282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0">
              <a:solidFill>
                <a:srgbClr val="FD927D"/>
              </a:solidFill>
            </a:endParaRPr>
          </a:p>
        </p:txBody>
      </p:sp>
      <p:sp>
        <p:nvSpPr>
          <p:cNvPr id="659" name="Google Shape;659;p56"/>
          <p:cNvSpPr txBox="1">
            <a:spLocks noGrp="1"/>
          </p:cNvSpPr>
          <p:nvPr>
            <p:ph type="ctrTitle"/>
          </p:nvPr>
        </p:nvSpPr>
        <p:spPr>
          <a:xfrm>
            <a:off x="-403194" y="1996000"/>
            <a:ext cx="7945075" cy="936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sz="7200" b="1" dirty="0">
                <a:solidFill>
                  <a:schemeClr val="lt1"/>
                </a:solidFill>
                <a:latin typeface="Space Mono"/>
                <a:ea typeface="Space Mono"/>
                <a:cs typeface="Space Mono"/>
                <a:sym typeface="Space Mono"/>
              </a:rPr>
              <a:t>	</a:t>
            </a:r>
            <a:r>
              <a:rPr lang="en-US" sz="4400" b="1" dirty="0">
                <a:solidFill>
                  <a:schemeClr val="lt1"/>
                </a:solidFill>
                <a:latin typeface="Space Mono"/>
                <a:ea typeface="Space Mono"/>
                <a:cs typeface="Space Mono"/>
                <a:sym typeface="Space Mono"/>
              </a:rPr>
              <a:t>Airbnb DBT 	Project</a:t>
            </a:r>
            <a:endParaRPr sz="7200" b="1" dirty="0">
              <a:solidFill>
                <a:schemeClr val="lt1"/>
              </a:solidFill>
              <a:latin typeface="Space Mono"/>
              <a:ea typeface="Space Mono"/>
              <a:cs typeface="Space Mono"/>
              <a:sym typeface="Space Mono"/>
            </a:endParaRPr>
          </a:p>
        </p:txBody>
      </p:sp>
      <p:sp>
        <p:nvSpPr>
          <p:cNvPr id="660" name="Google Shape;660;p56"/>
          <p:cNvSpPr txBox="1">
            <a:spLocks noGrp="1"/>
          </p:cNvSpPr>
          <p:nvPr>
            <p:ph type="subTitle" idx="1"/>
          </p:nvPr>
        </p:nvSpPr>
        <p:spPr>
          <a:xfrm>
            <a:off x="527831" y="29329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By: Adrian Chavez-Loya</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12E31D44-D649-8555-0047-80B192648C2A}"/>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EC908FF8-DAA8-FC0B-E59C-89D07EAA03B6}"/>
              </a:ext>
            </a:extLst>
          </p:cNvPr>
          <p:cNvSpPr txBox="1">
            <a:spLocks noGrp="1"/>
          </p:cNvSpPr>
          <p:nvPr>
            <p:ph type="title" idx="4294967295"/>
          </p:nvPr>
        </p:nvSpPr>
        <p:spPr>
          <a:xfrm>
            <a:off x="311200" y="445025"/>
            <a:ext cx="852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We have our </a:t>
            </a:r>
            <a:r>
              <a:rPr lang="en-US" sz="2400" b="1" dirty="0" err="1">
                <a:solidFill>
                  <a:srgbClr val="ED684E"/>
                </a:solidFill>
                <a:latin typeface="Space Mono"/>
                <a:sym typeface="Space Mono"/>
              </a:rPr>
              <a:t>profiles.yml</a:t>
            </a:r>
            <a:r>
              <a:rPr lang="en-US" sz="2400" b="1" dirty="0">
                <a:solidFill>
                  <a:srgbClr val="ED684E"/>
                </a:solidFill>
                <a:latin typeface="Space Mono"/>
                <a:sym typeface="Space Mono"/>
              </a:rPr>
              <a:t> connecting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to our data warehouse</a:t>
            </a:r>
            <a:endParaRPr sz="2000" dirty="0"/>
          </a:p>
        </p:txBody>
      </p:sp>
      <p:pic>
        <p:nvPicPr>
          <p:cNvPr id="6" name="Picture 5" descr="A screenshot of a computer program&#10;&#10;AI-generated content may be incorrect.">
            <a:extLst>
              <a:ext uri="{FF2B5EF4-FFF2-40B4-BE49-F238E27FC236}">
                <a16:creationId xmlns:a16="http://schemas.microsoft.com/office/drawing/2014/main" id="{90E048E0-3D83-A77E-8FE3-E13406875B59}"/>
              </a:ext>
            </a:extLst>
          </p:cNvPr>
          <p:cNvPicPr>
            <a:picLocks noChangeAspect="1"/>
          </p:cNvPicPr>
          <p:nvPr/>
        </p:nvPicPr>
        <p:blipFill>
          <a:blip r:embed="rId3"/>
          <a:stretch>
            <a:fillRect/>
          </a:stretch>
        </p:blipFill>
        <p:spPr>
          <a:xfrm>
            <a:off x="600076" y="1714427"/>
            <a:ext cx="4369657" cy="2787540"/>
          </a:xfrm>
          <a:prstGeom prst="rect">
            <a:avLst/>
          </a:prstGeom>
        </p:spPr>
      </p:pic>
    </p:spTree>
    <p:extLst>
      <p:ext uri="{BB962C8B-B14F-4D97-AF65-F5344CB8AC3E}">
        <p14:creationId xmlns:p14="http://schemas.microsoft.com/office/powerpoint/2010/main" val="276790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899B22E8-BC78-27DB-B9CF-D50CEFF1A7AF}"/>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DB626317-33AF-1FCF-4D0E-ACD0093159FA}"/>
              </a:ext>
            </a:extLst>
          </p:cNvPr>
          <p:cNvSpPr txBox="1">
            <a:spLocks noGrp="1"/>
          </p:cNvSpPr>
          <p:nvPr>
            <p:ph type="title" idx="4294967295"/>
          </p:nvPr>
        </p:nvSpPr>
        <p:spPr>
          <a:xfrm>
            <a:off x="311200" y="445025"/>
            <a:ext cx="852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err="1">
                <a:solidFill>
                  <a:srgbClr val="ED684E"/>
                </a:solidFill>
                <a:latin typeface="Space Mono"/>
                <a:sym typeface="Space Mono"/>
              </a:rPr>
              <a:t>dbt_project.yml</a:t>
            </a:r>
            <a:r>
              <a:rPr lang="en-US" sz="2400" b="1" dirty="0">
                <a:solidFill>
                  <a:srgbClr val="ED684E"/>
                </a:solidFill>
                <a:latin typeface="Space Mono"/>
                <a:sym typeface="Space Mono"/>
              </a:rPr>
              <a:t> defines our targets and configurations for our folders. In this, we practiced usings grants for roles, hooks, and set our types of default materialization settings we wanted for our data layers. </a:t>
            </a:r>
            <a:endParaRPr sz="2000" dirty="0"/>
          </a:p>
        </p:txBody>
      </p:sp>
      <p:pic>
        <p:nvPicPr>
          <p:cNvPr id="4" name="Picture 3" descr="A screenshot of a computer&#10;&#10;AI-generated content may be incorrect.">
            <a:extLst>
              <a:ext uri="{FF2B5EF4-FFF2-40B4-BE49-F238E27FC236}">
                <a16:creationId xmlns:a16="http://schemas.microsoft.com/office/drawing/2014/main" id="{F7BEEC5F-10B5-1FC3-6C3D-697A1AF17B64}"/>
              </a:ext>
            </a:extLst>
          </p:cNvPr>
          <p:cNvPicPr>
            <a:picLocks noChangeAspect="1"/>
          </p:cNvPicPr>
          <p:nvPr/>
        </p:nvPicPr>
        <p:blipFill>
          <a:blip r:embed="rId3"/>
          <a:stretch>
            <a:fillRect/>
          </a:stretch>
        </p:blipFill>
        <p:spPr>
          <a:xfrm>
            <a:off x="30654" y="2470536"/>
            <a:ext cx="4127825" cy="2657475"/>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2B07A236-9651-2710-3992-B5CFFDF0972B}"/>
              </a:ext>
            </a:extLst>
          </p:cNvPr>
          <p:cNvPicPr>
            <a:picLocks noChangeAspect="1"/>
          </p:cNvPicPr>
          <p:nvPr/>
        </p:nvPicPr>
        <p:blipFill>
          <a:blip r:embed="rId4"/>
          <a:stretch>
            <a:fillRect/>
          </a:stretch>
        </p:blipFill>
        <p:spPr>
          <a:xfrm>
            <a:off x="4778761" y="2470535"/>
            <a:ext cx="4334585" cy="2657476"/>
          </a:xfrm>
          <a:prstGeom prst="rect">
            <a:avLst/>
          </a:prstGeom>
        </p:spPr>
      </p:pic>
    </p:spTree>
    <p:extLst>
      <p:ext uri="{BB962C8B-B14F-4D97-AF65-F5344CB8AC3E}">
        <p14:creationId xmlns:p14="http://schemas.microsoft.com/office/powerpoint/2010/main" val="111783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69851379-700A-E723-A499-49277446ADE0}"/>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6ADD4881-B5DE-6F9E-9149-B7AF60AC7C90}"/>
              </a:ext>
            </a:extLst>
          </p:cNvPr>
          <p:cNvSpPr txBox="1">
            <a:spLocks noGrp="1"/>
          </p:cNvSpPr>
          <p:nvPr>
            <p:ph type="title" idx="4294967295"/>
          </p:nvPr>
        </p:nvSpPr>
        <p:spPr>
          <a:xfrm>
            <a:off x="311200" y="445025"/>
            <a:ext cx="852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Models folder has all our models. Look at them all in detail in the </a:t>
            </a:r>
            <a:r>
              <a:rPr lang="en-US" sz="2400" b="1" dirty="0" err="1">
                <a:solidFill>
                  <a:srgbClr val="ED684E"/>
                </a:solidFill>
                <a:latin typeface="Space Mono"/>
                <a:sym typeface="Space Mono"/>
              </a:rPr>
              <a:t>github</a:t>
            </a:r>
            <a:r>
              <a:rPr lang="en-US" sz="2400" b="1" dirty="0">
                <a:solidFill>
                  <a:srgbClr val="ED684E"/>
                </a:solidFill>
                <a:latin typeface="Space Mono"/>
                <a:sym typeface="Space Mono"/>
              </a:rPr>
              <a:t> repository</a:t>
            </a:r>
            <a:endParaRPr sz="2000" dirty="0"/>
          </a:p>
        </p:txBody>
      </p:sp>
      <p:pic>
        <p:nvPicPr>
          <p:cNvPr id="4" name="Picture 3" descr="A screenshot of a computer&#10;&#10;AI-generated content may be incorrect.">
            <a:extLst>
              <a:ext uri="{FF2B5EF4-FFF2-40B4-BE49-F238E27FC236}">
                <a16:creationId xmlns:a16="http://schemas.microsoft.com/office/drawing/2014/main" id="{867B5557-9604-CD95-BD10-5C2970AE0063}"/>
              </a:ext>
            </a:extLst>
          </p:cNvPr>
          <p:cNvPicPr>
            <a:picLocks noChangeAspect="1"/>
          </p:cNvPicPr>
          <p:nvPr/>
        </p:nvPicPr>
        <p:blipFill>
          <a:blip r:embed="rId3"/>
          <a:stretch>
            <a:fillRect/>
          </a:stretch>
        </p:blipFill>
        <p:spPr>
          <a:xfrm>
            <a:off x="185737" y="1597072"/>
            <a:ext cx="3515418" cy="3260678"/>
          </a:xfrm>
          <a:prstGeom prst="rect">
            <a:avLst/>
          </a:prstGeom>
        </p:spPr>
      </p:pic>
    </p:spTree>
    <p:extLst>
      <p:ext uri="{BB962C8B-B14F-4D97-AF65-F5344CB8AC3E}">
        <p14:creationId xmlns:p14="http://schemas.microsoft.com/office/powerpoint/2010/main" val="41478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2D2D6230-3E01-AC68-17F0-7E86FAD73B90}"/>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C816082F-570D-68B2-8A66-D3D48992E04F}"/>
              </a:ext>
            </a:extLst>
          </p:cNvPr>
          <p:cNvSpPr txBox="1">
            <a:spLocks noGrp="1"/>
          </p:cNvSpPr>
          <p:nvPr>
            <p:ph type="title" idx="4294967295"/>
          </p:nvPr>
        </p:nvSpPr>
        <p:spPr>
          <a:xfrm>
            <a:off x="0" y="243113"/>
            <a:ext cx="3369255" cy="2783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Our source layer (staging) tables! I just adjusted some columns from our raw layer.</a:t>
            </a:r>
            <a:endParaRPr sz="2000" dirty="0"/>
          </a:p>
        </p:txBody>
      </p:sp>
      <p:pic>
        <p:nvPicPr>
          <p:cNvPr id="3" name="Picture 2" descr="A screenshot of a computer&#10;&#10;AI-generated content may be incorrect.">
            <a:extLst>
              <a:ext uri="{FF2B5EF4-FFF2-40B4-BE49-F238E27FC236}">
                <a16:creationId xmlns:a16="http://schemas.microsoft.com/office/drawing/2014/main" id="{FE35ED42-7967-6A1D-2B5F-3483AFA5A7F0}"/>
              </a:ext>
            </a:extLst>
          </p:cNvPr>
          <p:cNvPicPr>
            <a:picLocks noChangeAspect="1"/>
          </p:cNvPicPr>
          <p:nvPr/>
        </p:nvPicPr>
        <p:blipFill>
          <a:blip r:embed="rId3"/>
          <a:stretch>
            <a:fillRect/>
          </a:stretch>
        </p:blipFill>
        <p:spPr>
          <a:xfrm>
            <a:off x="3659790" y="445024"/>
            <a:ext cx="3493884" cy="201656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08318299-6D5C-E5A7-09AC-A9933B937CB7}"/>
              </a:ext>
            </a:extLst>
          </p:cNvPr>
          <p:cNvPicPr>
            <a:picLocks noChangeAspect="1"/>
          </p:cNvPicPr>
          <p:nvPr/>
        </p:nvPicPr>
        <p:blipFill>
          <a:blip r:embed="rId4"/>
          <a:stretch>
            <a:fillRect/>
          </a:stretch>
        </p:blipFill>
        <p:spPr>
          <a:xfrm>
            <a:off x="5484211" y="1634846"/>
            <a:ext cx="3547287" cy="2422803"/>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588B195-56A0-60FA-B202-316A0602D563}"/>
              </a:ext>
            </a:extLst>
          </p:cNvPr>
          <p:cNvPicPr>
            <a:picLocks noChangeAspect="1"/>
          </p:cNvPicPr>
          <p:nvPr/>
        </p:nvPicPr>
        <p:blipFill>
          <a:blip r:embed="rId5"/>
          <a:stretch>
            <a:fillRect/>
          </a:stretch>
        </p:blipFill>
        <p:spPr>
          <a:xfrm>
            <a:off x="2356057" y="3044823"/>
            <a:ext cx="3493884" cy="1810855"/>
          </a:xfrm>
          <a:prstGeom prst="rect">
            <a:avLst/>
          </a:prstGeom>
        </p:spPr>
      </p:pic>
      <p:pic>
        <p:nvPicPr>
          <p:cNvPr id="10" name="Picture 9" descr="A screenshot of a web browser&#10;&#10;AI-generated content may be incorrect.">
            <a:extLst>
              <a:ext uri="{FF2B5EF4-FFF2-40B4-BE49-F238E27FC236}">
                <a16:creationId xmlns:a16="http://schemas.microsoft.com/office/drawing/2014/main" id="{16879E90-4C49-C61E-FFB3-35FF6F4B22B3}"/>
              </a:ext>
            </a:extLst>
          </p:cNvPr>
          <p:cNvPicPr>
            <a:picLocks noChangeAspect="1"/>
          </p:cNvPicPr>
          <p:nvPr/>
        </p:nvPicPr>
        <p:blipFill>
          <a:blip r:embed="rId6"/>
          <a:stretch>
            <a:fillRect/>
          </a:stretch>
        </p:blipFill>
        <p:spPr>
          <a:xfrm>
            <a:off x="167851" y="3285444"/>
            <a:ext cx="1801812" cy="772205"/>
          </a:xfrm>
          <a:prstGeom prst="rect">
            <a:avLst/>
          </a:prstGeom>
        </p:spPr>
      </p:pic>
      <p:sp>
        <p:nvSpPr>
          <p:cNvPr id="11" name="Google Shape;856;p75">
            <a:extLst>
              <a:ext uri="{FF2B5EF4-FFF2-40B4-BE49-F238E27FC236}">
                <a16:creationId xmlns:a16="http://schemas.microsoft.com/office/drawing/2014/main" id="{415698C9-3309-99FB-3A64-0293BDD8A919}"/>
              </a:ext>
            </a:extLst>
          </p:cNvPr>
          <p:cNvSpPr txBox="1">
            <a:spLocks/>
          </p:cNvSpPr>
          <p:nvPr/>
        </p:nvSpPr>
        <p:spPr>
          <a:xfrm>
            <a:off x="-25346" y="4316515"/>
            <a:ext cx="2188206" cy="502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Raw tables </a:t>
            </a:r>
            <a:endParaRPr lang="en-US" sz="2000" dirty="0"/>
          </a:p>
        </p:txBody>
      </p:sp>
    </p:spTree>
    <p:extLst>
      <p:ext uri="{BB962C8B-B14F-4D97-AF65-F5344CB8AC3E}">
        <p14:creationId xmlns:p14="http://schemas.microsoft.com/office/powerpoint/2010/main" val="170571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1DEEB30F-46D1-6219-7595-F974BCBC8873}"/>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4B0F319B-68C4-8259-3F83-CC04E9808D7E}"/>
              </a:ext>
            </a:extLst>
          </p:cNvPr>
          <p:cNvSpPr txBox="1">
            <a:spLocks noGrp="1"/>
          </p:cNvSpPr>
          <p:nvPr>
            <p:ph type="title" idx="4294967295"/>
          </p:nvPr>
        </p:nvSpPr>
        <p:spPr>
          <a:xfrm>
            <a:off x="311200" y="445024"/>
            <a:ext cx="3603575" cy="3441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This is a mart table we created for fun to view reviews to see if people are more moody and perhaps give worse reviews.</a:t>
            </a:r>
            <a:endParaRPr sz="2000" dirty="0"/>
          </a:p>
        </p:txBody>
      </p:sp>
      <p:pic>
        <p:nvPicPr>
          <p:cNvPr id="3" name="Picture 2" descr="A screenshot of a computer program&#10;&#10;AI-generated content may be incorrect.">
            <a:extLst>
              <a:ext uri="{FF2B5EF4-FFF2-40B4-BE49-F238E27FC236}">
                <a16:creationId xmlns:a16="http://schemas.microsoft.com/office/drawing/2014/main" id="{0CDD62CA-E907-EE0B-1C2F-181D4C041A18}"/>
              </a:ext>
            </a:extLst>
          </p:cNvPr>
          <p:cNvPicPr>
            <a:picLocks noChangeAspect="1"/>
          </p:cNvPicPr>
          <p:nvPr/>
        </p:nvPicPr>
        <p:blipFill>
          <a:blip r:embed="rId3"/>
          <a:stretch>
            <a:fillRect/>
          </a:stretch>
        </p:blipFill>
        <p:spPr>
          <a:xfrm>
            <a:off x="4571800" y="1522398"/>
            <a:ext cx="4349445" cy="3621102"/>
          </a:xfrm>
          <a:prstGeom prst="rect">
            <a:avLst/>
          </a:prstGeom>
        </p:spPr>
      </p:pic>
    </p:spTree>
    <p:extLst>
      <p:ext uri="{BB962C8B-B14F-4D97-AF65-F5344CB8AC3E}">
        <p14:creationId xmlns:p14="http://schemas.microsoft.com/office/powerpoint/2010/main" val="248554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4B6120FA-D1B9-8FA1-A1BE-BC7CC1A51DF1}"/>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A48092D4-75E4-7DAA-1009-6A072934349E}"/>
              </a:ext>
            </a:extLst>
          </p:cNvPr>
          <p:cNvPicPr>
            <a:picLocks noChangeAspect="1"/>
          </p:cNvPicPr>
          <p:nvPr/>
        </p:nvPicPr>
        <p:blipFill>
          <a:blip r:embed="rId3"/>
          <a:stretch>
            <a:fillRect/>
          </a:stretch>
        </p:blipFill>
        <p:spPr>
          <a:xfrm>
            <a:off x="0" y="0"/>
            <a:ext cx="3071812" cy="2491071"/>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3A228303-C28F-D393-1A2C-6039E264D4C9}"/>
              </a:ext>
            </a:extLst>
          </p:cNvPr>
          <p:cNvPicPr>
            <a:picLocks noChangeAspect="1"/>
          </p:cNvPicPr>
          <p:nvPr/>
        </p:nvPicPr>
        <p:blipFill>
          <a:blip r:embed="rId4"/>
          <a:stretch>
            <a:fillRect/>
          </a:stretch>
        </p:blipFill>
        <p:spPr>
          <a:xfrm>
            <a:off x="0" y="2436194"/>
            <a:ext cx="3098100" cy="2707306"/>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1B307777-E975-9D16-99A3-561FC0F5DBF9}"/>
              </a:ext>
            </a:extLst>
          </p:cNvPr>
          <p:cNvPicPr>
            <a:picLocks noChangeAspect="1"/>
          </p:cNvPicPr>
          <p:nvPr/>
        </p:nvPicPr>
        <p:blipFill>
          <a:blip r:embed="rId5"/>
          <a:stretch>
            <a:fillRect/>
          </a:stretch>
        </p:blipFill>
        <p:spPr>
          <a:xfrm>
            <a:off x="4100514" y="1282312"/>
            <a:ext cx="3386978" cy="3259167"/>
          </a:xfrm>
          <a:prstGeom prst="rect">
            <a:avLst/>
          </a:prstGeom>
        </p:spPr>
      </p:pic>
      <p:sp>
        <p:nvSpPr>
          <p:cNvPr id="9" name="Google Shape;856;p75">
            <a:extLst>
              <a:ext uri="{FF2B5EF4-FFF2-40B4-BE49-F238E27FC236}">
                <a16:creationId xmlns:a16="http://schemas.microsoft.com/office/drawing/2014/main" id="{1ADA2642-27D2-E0F8-1040-F18527E63F33}"/>
              </a:ext>
            </a:extLst>
          </p:cNvPr>
          <p:cNvSpPr txBox="1">
            <a:spLocks/>
          </p:cNvSpPr>
          <p:nvPr/>
        </p:nvSpPr>
        <p:spPr>
          <a:xfrm>
            <a:off x="3071812" y="64215"/>
            <a:ext cx="6286501" cy="1153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1" dirty="0">
                <a:solidFill>
                  <a:srgbClr val="ED684E"/>
                </a:solidFill>
                <a:latin typeface="Space Mono"/>
                <a:sym typeface="Space Mono"/>
              </a:rPr>
              <a:t>Dimension tables for listings and hosts are made and combined for better analysis. We mainly use </a:t>
            </a:r>
            <a:r>
              <a:rPr lang="en-US" sz="1600" b="1" dirty="0" err="1">
                <a:solidFill>
                  <a:srgbClr val="ED684E"/>
                </a:solidFill>
                <a:latin typeface="Space Mono"/>
                <a:sym typeface="Space Mono"/>
              </a:rPr>
              <a:t>dim_listings_w_hosts</a:t>
            </a:r>
            <a:r>
              <a:rPr lang="en-US" sz="1600" b="1" dirty="0">
                <a:solidFill>
                  <a:srgbClr val="ED684E"/>
                </a:solidFill>
                <a:latin typeface="Space Mono"/>
                <a:sym typeface="Space Mono"/>
              </a:rPr>
              <a:t> for our dashboard later. </a:t>
            </a:r>
            <a:endParaRPr lang="en-US" sz="1400" dirty="0"/>
          </a:p>
        </p:txBody>
      </p:sp>
    </p:spTree>
    <p:extLst>
      <p:ext uri="{BB962C8B-B14F-4D97-AF65-F5344CB8AC3E}">
        <p14:creationId xmlns:p14="http://schemas.microsoft.com/office/powerpoint/2010/main" val="343443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7B96DCC7-EFFB-068D-55F7-86D09B93F1F0}"/>
            </a:ext>
          </a:extLst>
        </p:cNvPr>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AF9811FD-8329-0DC5-5747-5BB0950D0773}"/>
              </a:ext>
            </a:extLst>
          </p:cNvPr>
          <p:cNvPicPr>
            <a:picLocks noChangeAspect="1"/>
          </p:cNvPicPr>
          <p:nvPr/>
        </p:nvPicPr>
        <p:blipFill>
          <a:blip r:embed="rId3"/>
          <a:stretch>
            <a:fillRect/>
          </a:stretch>
        </p:blipFill>
        <p:spPr>
          <a:xfrm>
            <a:off x="3600450" y="1975697"/>
            <a:ext cx="5200650" cy="2701308"/>
          </a:xfrm>
          <a:prstGeom prst="rect">
            <a:avLst/>
          </a:prstGeom>
        </p:spPr>
      </p:pic>
      <p:sp>
        <p:nvSpPr>
          <p:cNvPr id="5" name="Google Shape;856;p75">
            <a:extLst>
              <a:ext uri="{FF2B5EF4-FFF2-40B4-BE49-F238E27FC236}">
                <a16:creationId xmlns:a16="http://schemas.microsoft.com/office/drawing/2014/main" id="{CB05AB8F-F24E-999F-836B-E3302AAB7E39}"/>
              </a:ext>
            </a:extLst>
          </p:cNvPr>
          <p:cNvSpPr txBox="1">
            <a:spLocks/>
          </p:cNvSpPr>
          <p:nvPr/>
        </p:nvSpPr>
        <p:spPr>
          <a:xfrm>
            <a:off x="314325" y="257400"/>
            <a:ext cx="8143875" cy="1085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We created a fact table for reviews but doesn’t include the typical metrics a typical fact table would</a:t>
            </a:r>
            <a:endParaRPr lang="en-US" sz="2000" dirty="0"/>
          </a:p>
        </p:txBody>
      </p:sp>
    </p:spTree>
    <p:extLst>
      <p:ext uri="{BB962C8B-B14F-4D97-AF65-F5344CB8AC3E}">
        <p14:creationId xmlns:p14="http://schemas.microsoft.com/office/powerpoint/2010/main" val="201281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2AF1A4AB-6652-6F2D-EE21-944EBE4C7547}"/>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0C33AB93-026C-1DCB-4470-CAABC26F9A90}"/>
              </a:ext>
            </a:extLst>
          </p:cNvPr>
          <p:cNvSpPr txBox="1">
            <a:spLocks/>
          </p:cNvSpPr>
          <p:nvPr/>
        </p:nvSpPr>
        <p:spPr>
          <a:xfrm>
            <a:off x="342900" y="285975"/>
            <a:ext cx="8143875" cy="1085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We created easy markdown files to create our UI menu which includes our input data and some text.</a:t>
            </a:r>
            <a:endParaRPr lang="en-US" sz="2000" dirty="0"/>
          </a:p>
        </p:txBody>
      </p:sp>
      <p:pic>
        <p:nvPicPr>
          <p:cNvPr id="4" name="Picture 3" descr="A screenshot of a computer&#10;&#10;AI-generated content may be incorrect.">
            <a:extLst>
              <a:ext uri="{FF2B5EF4-FFF2-40B4-BE49-F238E27FC236}">
                <a16:creationId xmlns:a16="http://schemas.microsoft.com/office/drawing/2014/main" id="{766ADA08-8665-23C3-7441-BEF5E7443116}"/>
              </a:ext>
            </a:extLst>
          </p:cNvPr>
          <p:cNvPicPr>
            <a:picLocks noChangeAspect="1"/>
          </p:cNvPicPr>
          <p:nvPr/>
        </p:nvPicPr>
        <p:blipFill>
          <a:blip r:embed="rId3"/>
          <a:stretch>
            <a:fillRect/>
          </a:stretch>
        </p:blipFill>
        <p:spPr>
          <a:xfrm>
            <a:off x="342900" y="1556201"/>
            <a:ext cx="5624641" cy="330132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C0B56A2C-9EAA-FC48-C32C-64AD3C2B347A}"/>
              </a:ext>
            </a:extLst>
          </p:cNvPr>
          <p:cNvPicPr>
            <a:picLocks noChangeAspect="1"/>
          </p:cNvPicPr>
          <p:nvPr/>
        </p:nvPicPr>
        <p:blipFill>
          <a:blip r:embed="rId4"/>
          <a:stretch>
            <a:fillRect/>
          </a:stretch>
        </p:blipFill>
        <p:spPr>
          <a:xfrm>
            <a:off x="4773342" y="1556201"/>
            <a:ext cx="4370658" cy="2588337"/>
          </a:xfrm>
          <a:prstGeom prst="rect">
            <a:avLst/>
          </a:prstGeom>
        </p:spPr>
      </p:pic>
    </p:spTree>
    <p:extLst>
      <p:ext uri="{BB962C8B-B14F-4D97-AF65-F5344CB8AC3E}">
        <p14:creationId xmlns:p14="http://schemas.microsoft.com/office/powerpoint/2010/main" val="94652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043BDD49-C8EE-995F-76D5-11BD910417F6}"/>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E787F7F7-A4FC-960F-9796-68C1D7704E5B}"/>
              </a:ext>
            </a:extLst>
          </p:cNvPr>
          <p:cNvSpPr txBox="1">
            <a:spLocks/>
          </p:cNvSpPr>
          <p:nvPr/>
        </p:nvSpPr>
        <p:spPr>
          <a:xfrm>
            <a:off x="500062" y="328837"/>
            <a:ext cx="8143875" cy="1085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We also have a direct link to our simple dashboard for this project</a:t>
            </a:r>
            <a:endParaRPr lang="en-US" sz="2000" dirty="0"/>
          </a:p>
        </p:txBody>
      </p:sp>
      <p:pic>
        <p:nvPicPr>
          <p:cNvPr id="3" name="Picture 2" descr="A screenshot of a computer&#10;&#10;AI-generated content may be incorrect.">
            <a:extLst>
              <a:ext uri="{FF2B5EF4-FFF2-40B4-BE49-F238E27FC236}">
                <a16:creationId xmlns:a16="http://schemas.microsoft.com/office/drawing/2014/main" id="{BF94B35E-2F44-E977-3C5C-3B0A126524B1}"/>
              </a:ext>
            </a:extLst>
          </p:cNvPr>
          <p:cNvPicPr>
            <a:picLocks noChangeAspect="1"/>
          </p:cNvPicPr>
          <p:nvPr/>
        </p:nvPicPr>
        <p:blipFill>
          <a:blip r:embed="rId3"/>
          <a:stretch>
            <a:fillRect/>
          </a:stretch>
        </p:blipFill>
        <p:spPr>
          <a:xfrm>
            <a:off x="57150" y="1663903"/>
            <a:ext cx="7772400" cy="3351011"/>
          </a:xfrm>
          <a:prstGeom prst="rect">
            <a:avLst/>
          </a:prstGeom>
        </p:spPr>
      </p:pic>
    </p:spTree>
    <p:extLst>
      <p:ext uri="{BB962C8B-B14F-4D97-AF65-F5344CB8AC3E}">
        <p14:creationId xmlns:p14="http://schemas.microsoft.com/office/powerpoint/2010/main" val="384381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002BF3FD-4052-8A12-2C81-485AEDA0AD6F}"/>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F817CAAD-DFAA-43D8-7B40-648005A6E5EE}"/>
              </a:ext>
            </a:extLst>
          </p:cNvPr>
          <p:cNvSpPr txBox="1">
            <a:spLocks/>
          </p:cNvSpPr>
          <p:nvPr/>
        </p:nvSpPr>
        <p:spPr>
          <a:xfrm>
            <a:off x="0" y="0"/>
            <a:ext cx="9144000" cy="1085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000" b="1" dirty="0">
                <a:solidFill>
                  <a:srgbClr val="ED684E"/>
                </a:solidFill>
                <a:latin typeface="Space Mono"/>
                <a:sym typeface="Space Mono"/>
              </a:rPr>
              <a:t>Our dashboard we connected to Snowflake and created with Preset (Side Note: turns our people are unaffected by full moons when reviewing)</a:t>
            </a:r>
            <a:endParaRPr lang="en-US" sz="1800" dirty="0"/>
          </a:p>
        </p:txBody>
      </p:sp>
      <p:pic>
        <p:nvPicPr>
          <p:cNvPr id="4" name="Picture 3" descr="A screenshot of a computer&#10;&#10;AI-generated content may be incorrect.">
            <a:extLst>
              <a:ext uri="{FF2B5EF4-FFF2-40B4-BE49-F238E27FC236}">
                <a16:creationId xmlns:a16="http://schemas.microsoft.com/office/drawing/2014/main" id="{9722EE32-CA77-2336-A9D3-4B434D2242B1}"/>
              </a:ext>
            </a:extLst>
          </p:cNvPr>
          <p:cNvPicPr>
            <a:picLocks noChangeAspect="1"/>
          </p:cNvPicPr>
          <p:nvPr/>
        </p:nvPicPr>
        <p:blipFill>
          <a:blip r:embed="rId3"/>
          <a:stretch>
            <a:fillRect/>
          </a:stretch>
        </p:blipFill>
        <p:spPr>
          <a:xfrm>
            <a:off x="874791" y="1085625"/>
            <a:ext cx="7394418" cy="4186463"/>
          </a:xfrm>
          <a:prstGeom prst="rect">
            <a:avLst/>
          </a:prstGeom>
        </p:spPr>
      </p:pic>
    </p:spTree>
    <p:extLst>
      <p:ext uri="{BB962C8B-B14F-4D97-AF65-F5344CB8AC3E}">
        <p14:creationId xmlns:p14="http://schemas.microsoft.com/office/powerpoint/2010/main" val="2664980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5229E8B6-BA7C-D064-593A-1B50A11EC9C2}"/>
            </a:ext>
          </a:extLst>
        </p:cNvPr>
        <p:cNvGrpSpPr/>
        <p:nvPr/>
      </p:nvGrpSpPr>
      <p:grpSpPr>
        <a:xfrm>
          <a:off x="0" y="0"/>
          <a:ext cx="0" cy="0"/>
          <a:chOff x="0" y="0"/>
          <a:chExt cx="0" cy="0"/>
        </a:xfrm>
      </p:grpSpPr>
      <p:sp>
        <p:nvSpPr>
          <p:cNvPr id="657" name="Google Shape;657;p56">
            <a:extLst>
              <a:ext uri="{FF2B5EF4-FFF2-40B4-BE49-F238E27FC236}">
                <a16:creationId xmlns:a16="http://schemas.microsoft.com/office/drawing/2014/main" id="{C457F44A-FCEC-3B14-4436-007A5E9D0373}"/>
              </a:ext>
            </a:extLst>
          </p:cNvPr>
          <p:cNvSpPr/>
          <p:nvPr/>
        </p:nvSpPr>
        <p:spPr>
          <a:xfrm>
            <a:off x="0" y="0"/>
            <a:ext cx="9144000" cy="5209756"/>
          </a:xfrm>
          <a:prstGeom prst="rect">
            <a:avLst/>
          </a:prstGeom>
          <a:solidFill>
            <a:srgbClr val="ED6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a:extLst>
              <a:ext uri="{FF2B5EF4-FFF2-40B4-BE49-F238E27FC236}">
                <a16:creationId xmlns:a16="http://schemas.microsoft.com/office/drawing/2014/main" id="{BCF9E2BD-16BE-A2E4-7F5B-F0472143B1DF}"/>
              </a:ext>
            </a:extLst>
          </p:cNvPr>
          <p:cNvSpPr txBox="1">
            <a:spLocks noGrp="1"/>
          </p:cNvSpPr>
          <p:nvPr>
            <p:ph type="ctrTitle"/>
          </p:nvPr>
        </p:nvSpPr>
        <p:spPr>
          <a:xfrm>
            <a:off x="449360" y="922713"/>
            <a:ext cx="8245279" cy="3108960"/>
          </a:xfrm>
          <a:prstGeom prst="rect">
            <a:avLst/>
          </a:prstGeom>
        </p:spPr>
        <p:txBody>
          <a:bodyPr spcFirstLastPara="1" wrap="square" lIns="91425" tIns="91425" rIns="91425" bIns="91425" anchor="b" anchorCtr="0">
            <a:normAutofit/>
          </a:bodyPr>
          <a:lstStyle/>
          <a:p>
            <a:pPr lvl="0" algn="l"/>
            <a:r>
              <a:rPr lang="en-US" sz="2400" dirty="0">
                <a:solidFill>
                  <a:schemeClr val="lt1"/>
                </a:solidFill>
                <a:latin typeface="Space Mono"/>
                <a:ea typeface="Space Mono"/>
                <a:cs typeface="Space Mono"/>
                <a:sym typeface="Space Mono"/>
              </a:rPr>
              <a:t>Source data:</a:t>
            </a:r>
            <a:br>
              <a:rPr lang="en-US" sz="2400" b="1" dirty="0">
                <a:solidFill>
                  <a:schemeClr val="lt1"/>
                </a:solidFill>
                <a:latin typeface="Space Mono"/>
                <a:ea typeface="Space Mono"/>
                <a:cs typeface="Space Mono"/>
                <a:sym typeface="Space Mono"/>
              </a:rPr>
            </a:br>
            <a:r>
              <a:rPr lang="en-US" sz="2400" b="1" dirty="0">
                <a:solidFill>
                  <a:schemeClr val="lt1"/>
                </a:solidFill>
                <a:latin typeface="Space Mono"/>
                <a:ea typeface="Space Mono"/>
                <a:cs typeface="Space Mono"/>
                <a:sym typeface="Space Mono"/>
              </a:rPr>
              <a:t>Comes from official Airbnb open-source data:</a:t>
            </a:r>
            <a:br>
              <a:rPr lang="en-US" sz="2400" b="1" dirty="0">
                <a:solidFill>
                  <a:schemeClr val="lt1"/>
                </a:solidFill>
                <a:latin typeface="Space Mono"/>
                <a:ea typeface="Space Mono"/>
                <a:cs typeface="Space Mono"/>
                <a:sym typeface="Space Mono"/>
              </a:rPr>
            </a:br>
            <a:r>
              <a:rPr lang="en-US" sz="2400" dirty="0">
                <a:solidFill>
                  <a:schemeClr val="lt1"/>
                </a:solidFill>
                <a:latin typeface="Space Mono"/>
                <a:ea typeface="Space Mono"/>
                <a:cs typeface="Space Mono"/>
                <a:sym typeface="Space Mono"/>
              </a:rPr>
              <a:t>https://</a:t>
            </a:r>
            <a:r>
              <a:rPr lang="en-US" sz="2400" dirty="0" err="1">
                <a:solidFill>
                  <a:schemeClr val="lt1"/>
                </a:solidFill>
                <a:latin typeface="Space Mono"/>
                <a:ea typeface="Space Mono"/>
                <a:cs typeface="Space Mono"/>
                <a:sym typeface="Space Mono"/>
              </a:rPr>
              <a:t>insideairbnb.com</a:t>
            </a:r>
            <a:r>
              <a:rPr lang="en-US" sz="2400" dirty="0">
                <a:solidFill>
                  <a:schemeClr val="lt1"/>
                </a:solidFill>
                <a:latin typeface="Space Mono"/>
                <a:ea typeface="Space Mono"/>
                <a:cs typeface="Space Mono"/>
                <a:sym typeface="Space Mono"/>
              </a:rPr>
              <a:t>/get-the-data/</a:t>
            </a:r>
            <a:br>
              <a:rPr lang="en-US" sz="2400" dirty="0">
                <a:solidFill>
                  <a:schemeClr val="lt1"/>
                </a:solidFill>
                <a:latin typeface="Space Mono"/>
                <a:ea typeface="Space Mono"/>
                <a:cs typeface="Space Mono"/>
                <a:sym typeface="Space Mono"/>
              </a:rPr>
            </a:br>
            <a:br>
              <a:rPr lang="en-US" sz="2400" b="1" dirty="0">
                <a:solidFill>
                  <a:schemeClr val="lt1"/>
                </a:solidFill>
                <a:latin typeface="Space Mono"/>
                <a:ea typeface="Space Mono"/>
                <a:cs typeface="Space Mono"/>
                <a:sym typeface="Space Mono"/>
              </a:rPr>
            </a:br>
            <a:r>
              <a:rPr lang="en-US" sz="2400" b="1" dirty="0">
                <a:solidFill>
                  <a:schemeClr val="lt1"/>
                </a:solidFill>
                <a:latin typeface="Space Mono"/>
                <a:ea typeface="Space Mono"/>
                <a:cs typeface="Space Mono"/>
                <a:sym typeface="Space Mono"/>
              </a:rPr>
              <a:t>The historical data we used is for listing and host details from Berlin from the years 2015-2021. This data was stored in AWS.</a:t>
            </a:r>
            <a:endParaRPr sz="2400" b="1" dirty="0">
              <a:solidFill>
                <a:schemeClr val="lt1"/>
              </a:solidFill>
              <a:latin typeface="Space Mono"/>
              <a:ea typeface="Space Mono"/>
              <a:cs typeface="Space Mono"/>
              <a:sym typeface="Space Mono"/>
            </a:endParaRPr>
          </a:p>
        </p:txBody>
      </p:sp>
    </p:spTree>
    <p:extLst>
      <p:ext uri="{BB962C8B-B14F-4D97-AF65-F5344CB8AC3E}">
        <p14:creationId xmlns:p14="http://schemas.microsoft.com/office/powerpoint/2010/main" val="3691977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cxnSp>
        <p:nvCxnSpPr>
          <p:cNvPr id="674" name="Google Shape;674;p58"/>
          <p:cNvCxnSpPr/>
          <p:nvPr/>
        </p:nvCxnSpPr>
        <p:spPr>
          <a:xfrm rot="10800000">
            <a:off x="311200" y="4471525"/>
            <a:ext cx="8528100" cy="0"/>
          </a:xfrm>
          <a:prstGeom prst="straightConnector1">
            <a:avLst/>
          </a:prstGeom>
          <a:noFill/>
          <a:ln w="9525" cap="flat" cmpd="sng">
            <a:solidFill>
              <a:schemeClr val="lt2"/>
            </a:solidFill>
            <a:prstDash val="solid"/>
            <a:round/>
            <a:headEnd type="none" w="med" len="med"/>
            <a:tailEnd type="none" w="med" len="med"/>
          </a:ln>
        </p:spPr>
      </p:cxnSp>
      <p:sp>
        <p:nvSpPr>
          <p:cNvPr id="2" name="Google Shape;856;p75">
            <a:extLst>
              <a:ext uri="{FF2B5EF4-FFF2-40B4-BE49-F238E27FC236}">
                <a16:creationId xmlns:a16="http://schemas.microsoft.com/office/drawing/2014/main" id="{F9816044-667B-2A7D-D1DE-4891836F7730}"/>
              </a:ext>
            </a:extLst>
          </p:cNvPr>
          <p:cNvSpPr txBox="1">
            <a:spLocks/>
          </p:cNvSpPr>
          <p:nvPr/>
        </p:nvSpPr>
        <p:spPr>
          <a:xfrm>
            <a:off x="163908" y="165337"/>
            <a:ext cx="8521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b="1" dirty="0">
                <a:solidFill>
                  <a:srgbClr val="ED684E"/>
                </a:solidFill>
                <a:latin typeface="Space Mono"/>
                <a:sym typeface="Space Mono"/>
              </a:rPr>
              <a:t>Here is our lineage graph made with </a:t>
            </a:r>
            <a:r>
              <a:rPr lang="en-US" sz="3200" b="1" dirty="0" err="1">
                <a:solidFill>
                  <a:srgbClr val="ED684E"/>
                </a:solidFill>
                <a:latin typeface="Space Mono"/>
                <a:sym typeface="Space Mono"/>
              </a:rPr>
              <a:t>dbt</a:t>
            </a:r>
            <a:endParaRPr lang="en-US" dirty="0"/>
          </a:p>
        </p:txBody>
      </p:sp>
      <p:pic>
        <p:nvPicPr>
          <p:cNvPr id="4" name="Picture 3" descr="A screenshot of a computer&#10;&#10;AI-generated content may be incorrect.">
            <a:extLst>
              <a:ext uri="{FF2B5EF4-FFF2-40B4-BE49-F238E27FC236}">
                <a16:creationId xmlns:a16="http://schemas.microsoft.com/office/drawing/2014/main" id="{DB0276D7-015D-F6E5-742D-D233846628AF}"/>
              </a:ext>
            </a:extLst>
          </p:cNvPr>
          <p:cNvPicPr>
            <a:picLocks noChangeAspect="1"/>
          </p:cNvPicPr>
          <p:nvPr/>
        </p:nvPicPr>
        <p:blipFill>
          <a:blip r:embed="rId3"/>
          <a:stretch>
            <a:fillRect/>
          </a:stretch>
        </p:blipFill>
        <p:spPr>
          <a:xfrm>
            <a:off x="350577" y="1361655"/>
            <a:ext cx="7058025" cy="36165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FC64E1D0-2516-2D7A-E74F-78C10F47A18C}"/>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F1B782F7-1233-0BA5-DCB4-BC1C0FFF2A91}"/>
              </a:ext>
            </a:extLst>
          </p:cNvPr>
          <p:cNvSpPr txBox="1">
            <a:spLocks/>
          </p:cNvSpPr>
          <p:nvPr/>
        </p:nvSpPr>
        <p:spPr>
          <a:xfrm>
            <a:off x="600075" y="1243237"/>
            <a:ext cx="8143875" cy="2800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We did a number of other exercises which can be found in the repository. This includes:</a:t>
            </a:r>
          </a:p>
          <a:p>
            <a:r>
              <a:rPr lang="en-US" sz="2400" b="1" dirty="0">
                <a:solidFill>
                  <a:srgbClr val="ED684E"/>
                </a:solidFill>
                <a:latin typeface="Space Mono"/>
                <a:sym typeface="Space Mono"/>
              </a:rPr>
              <a:t>- Implementing Jinja2 macros</a:t>
            </a:r>
          </a:p>
          <a:p>
            <a:r>
              <a:rPr lang="en-US" sz="2400" b="1" dirty="0">
                <a:solidFill>
                  <a:srgbClr val="ED684E"/>
                </a:solidFill>
                <a:latin typeface="Space Mono"/>
                <a:sym typeface="Space Mono"/>
              </a:rPr>
              <a:t>- Created snapshots</a:t>
            </a:r>
          </a:p>
          <a:p>
            <a:pPr marL="342900" indent="-342900">
              <a:buFontTx/>
              <a:buChar char="-"/>
            </a:pPr>
            <a:r>
              <a:rPr lang="en-US" sz="2400" b="1" dirty="0">
                <a:solidFill>
                  <a:srgbClr val="ED684E"/>
                </a:solidFill>
                <a:latin typeface="Space Mono"/>
                <a:sym typeface="Space Mono"/>
              </a:rPr>
              <a:t>Made sample validation tests</a:t>
            </a:r>
          </a:p>
          <a:p>
            <a:pPr marL="342900" indent="-342900">
              <a:buFontTx/>
              <a:buChar char="-"/>
            </a:pPr>
            <a:r>
              <a:rPr lang="en-US" sz="2400" b="1" dirty="0">
                <a:solidFill>
                  <a:srgbClr val="ED684E"/>
                </a:solidFill>
                <a:latin typeface="Space Mono"/>
                <a:sym typeface="Space Mono"/>
              </a:rPr>
              <a:t>Experimented with </a:t>
            </a:r>
            <a:r>
              <a:rPr lang="en-US" sz="2400" b="1" dirty="0" err="1">
                <a:solidFill>
                  <a:srgbClr val="ED684E"/>
                </a:solidFill>
                <a:latin typeface="Space Mono"/>
                <a:sym typeface="Space Mono"/>
              </a:rPr>
              <a:t>dagster</a:t>
            </a:r>
            <a:r>
              <a:rPr lang="en-US" sz="2400" b="1" dirty="0">
                <a:solidFill>
                  <a:srgbClr val="ED684E"/>
                </a:solidFill>
                <a:latin typeface="Space Mono"/>
                <a:sym typeface="Space Mono"/>
              </a:rPr>
              <a:t> orchestration</a:t>
            </a:r>
          </a:p>
          <a:p>
            <a:endParaRPr lang="en-US" sz="2000" dirty="0"/>
          </a:p>
        </p:txBody>
      </p:sp>
    </p:spTree>
    <p:extLst>
      <p:ext uri="{BB962C8B-B14F-4D97-AF65-F5344CB8AC3E}">
        <p14:creationId xmlns:p14="http://schemas.microsoft.com/office/powerpoint/2010/main" val="89967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DA381544-3381-16C1-29EA-5364DC3B5FB4}"/>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4D34BB21-45C9-3426-D95E-AFE4209455F3}"/>
              </a:ext>
            </a:extLst>
          </p:cNvPr>
          <p:cNvSpPr txBox="1">
            <a:spLocks/>
          </p:cNvSpPr>
          <p:nvPr/>
        </p:nvSpPr>
        <p:spPr>
          <a:xfrm>
            <a:off x="114299" y="17112"/>
            <a:ext cx="9215438" cy="2554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I will show you some screenshots of my initialized UI interface for </a:t>
            </a:r>
            <a:r>
              <a:rPr lang="en-US" sz="2400" b="1" dirty="0" err="1">
                <a:solidFill>
                  <a:srgbClr val="ED684E"/>
                </a:solidFill>
                <a:latin typeface="Space Mono"/>
                <a:sym typeface="Space Mono"/>
              </a:rPr>
              <a:t>dagster</a:t>
            </a:r>
            <a:r>
              <a:rPr lang="en-US" sz="2400" b="1" dirty="0">
                <a:solidFill>
                  <a:srgbClr val="ED684E"/>
                </a:solidFill>
                <a:latin typeface="Space Mono"/>
                <a:sym typeface="Space Mono"/>
              </a:rPr>
              <a:t> which I used to also play around with its scheduler and see how it can be used for orchestration much like Airflow. We were able to scaffold </a:t>
            </a:r>
            <a:r>
              <a:rPr lang="en-US" sz="2400" b="1" dirty="0" err="1">
                <a:solidFill>
                  <a:srgbClr val="ED684E"/>
                </a:solidFill>
                <a:latin typeface="Space Mono"/>
                <a:sym typeface="Space Mono"/>
              </a:rPr>
              <a:t>dagster</a:t>
            </a:r>
            <a:r>
              <a:rPr lang="en-US" sz="2400" b="1" dirty="0">
                <a:solidFill>
                  <a:srgbClr val="ED684E"/>
                </a:solidFill>
                <a:latin typeface="Space Mono"/>
                <a:sym typeface="Space Mono"/>
              </a:rPr>
              <a:t> into our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project. </a:t>
            </a:r>
          </a:p>
          <a:p>
            <a:endParaRPr lang="en-US" sz="2000" dirty="0"/>
          </a:p>
        </p:txBody>
      </p:sp>
      <p:pic>
        <p:nvPicPr>
          <p:cNvPr id="3" name="Picture 2" descr="A screenshot of a computer&#10;&#10;AI-generated content may be incorrect.">
            <a:extLst>
              <a:ext uri="{FF2B5EF4-FFF2-40B4-BE49-F238E27FC236}">
                <a16:creationId xmlns:a16="http://schemas.microsoft.com/office/drawing/2014/main" id="{C7FC4885-04AD-DD4B-5795-534489BB7DD9}"/>
              </a:ext>
            </a:extLst>
          </p:cNvPr>
          <p:cNvPicPr>
            <a:picLocks noChangeAspect="1"/>
          </p:cNvPicPr>
          <p:nvPr/>
        </p:nvPicPr>
        <p:blipFill>
          <a:blip r:embed="rId3"/>
          <a:stretch>
            <a:fillRect/>
          </a:stretch>
        </p:blipFill>
        <p:spPr>
          <a:xfrm>
            <a:off x="0" y="2797750"/>
            <a:ext cx="3051175" cy="2345750"/>
          </a:xfrm>
          <a:prstGeom prst="rect">
            <a:avLst/>
          </a:prstGeom>
        </p:spPr>
      </p:pic>
    </p:spTree>
    <p:extLst>
      <p:ext uri="{BB962C8B-B14F-4D97-AF65-F5344CB8AC3E}">
        <p14:creationId xmlns:p14="http://schemas.microsoft.com/office/powerpoint/2010/main" val="115716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8BFE9601-47AA-FD6D-760A-8DDB28F8A4F2}"/>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CDD589EB-8BA4-3C52-739B-6DE5E692F013}"/>
              </a:ext>
            </a:extLst>
          </p:cNvPr>
          <p:cNvSpPr txBox="1">
            <a:spLocks/>
          </p:cNvSpPr>
          <p:nvPr/>
        </p:nvSpPr>
        <p:spPr>
          <a:xfrm>
            <a:off x="114299" y="17112"/>
            <a:ext cx="9215438" cy="2554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Here is asset lineage within </a:t>
            </a:r>
            <a:r>
              <a:rPr lang="en-US" sz="2400" b="1" dirty="0" err="1">
                <a:solidFill>
                  <a:srgbClr val="ED684E"/>
                </a:solidFill>
                <a:latin typeface="Space Mono"/>
                <a:sym typeface="Space Mono"/>
              </a:rPr>
              <a:t>Dagster</a:t>
            </a:r>
            <a:endParaRPr lang="en-US" sz="2400" b="1" dirty="0">
              <a:solidFill>
                <a:srgbClr val="ED684E"/>
              </a:solidFill>
              <a:latin typeface="Space Mono"/>
              <a:sym typeface="Space Mono"/>
            </a:endParaRPr>
          </a:p>
          <a:p>
            <a:endParaRPr lang="en-US" sz="2000" dirty="0"/>
          </a:p>
        </p:txBody>
      </p:sp>
      <p:pic>
        <p:nvPicPr>
          <p:cNvPr id="7" name="Picture 6" descr="A screenshot of a computer&#10;&#10;AI-generated content may be incorrect.">
            <a:extLst>
              <a:ext uri="{FF2B5EF4-FFF2-40B4-BE49-F238E27FC236}">
                <a16:creationId xmlns:a16="http://schemas.microsoft.com/office/drawing/2014/main" id="{32327E3C-BC04-B793-2ABD-370B7A9307B7}"/>
              </a:ext>
            </a:extLst>
          </p:cNvPr>
          <p:cNvPicPr>
            <a:picLocks noChangeAspect="1"/>
          </p:cNvPicPr>
          <p:nvPr/>
        </p:nvPicPr>
        <p:blipFill>
          <a:blip r:embed="rId3"/>
          <a:stretch>
            <a:fillRect/>
          </a:stretch>
        </p:blipFill>
        <p:spPr>
          <a:xfrm>
            <a:off x="0" y="1427409"/>
            <a:ext cx="5923430" cy="317553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5843808-C2B0-F2AA-746E-E97708C7ED0A}"/>
              </a:ext>
            </a:extLst>
          </p:cNvPr>
          <p:cNvPicPr>
            <a:picLocks noChangeAspect="1"/>
          </p:cNvPicPr>
          <p:nvPr/>
        </p:nvPicPr>
        <p:blipFill>
          <a:blip r:embed="rId4"/>
          <a:stretch>
            <a:fillRect/>
          </a:stretch>
        </p:blipFill>
        <p:spPr>
          <a:xfrm>
            <a:off x="3362695" y="1431118"/>
            <a:ext cx="5667006" cy="3359725"/>
          </a:xfrm>
          <a:prstGeom prst="rect">
            <a:avLst/>
          </a:prstGeom>
        </p:spPr>
      </p:pic>
    </p:spTree>
    <p:extLst>
      <p:ext uri="{BB962C8B-B14F-4D97-AF65-F5344CB8AC3E}">
        <p14:creationId xmlns:p14="http://schemas.microsoft.com/office/powerpoint/2010/main" val="155516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18AB6EA7-8303-910A-10DC-56A01BFC7408}"/>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EFE5D24F-490B-2566-68D2-A99A50DE9DF5}"/>
              </a:ext>
            </a:extLst>
          </p:cNvPr>
          <p:cNvSpPr txBox="1">
            <a:spLocks/>
          </p:cNvSpPr>
          <p:nvPr/>
        </p:nvSpPr>
        <p:spPr>
          <a:xfrm>
            <a:off x="114299" y="17112"/>
            <a:ext cx="9215438" cy="2554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If we wanted to continually run our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models on schedule we could with </a:t>
            </a:r>
            <a:r>
              <a:rPr lang="en-US" sz="2400" b="1" dirty="0" err="1">
                <a:solidFill>
                  <a:srgbClr val="ED684E"/>
                </a:solidFill>
                <a:latin typeface="Space Mono"/>
                <a:sym typeface="Space Mono"/>
              </a:rPr>
              <a:t>Dagster</a:t>
            </a:r>
            <a:r>
              <a:rPr lang="en-US" sz="2400" b="1" dirty="0">
                <a:solidFill>
                  <a:srgbClr val="ED684E"/>
                </a:solidFill>
                <a:latin typeface="Space Mono"/>
                <a:sym typeface="Space Mono"/>
              </a:rPr>
              <a:t>!</a:t>
            </a:r>
          </a:p>
          <a:p>
            <a:endParaRPr lang="en-US" sz="2000" dirty="0"/>
          </a:p>
        </p:txBody>
      </p:sp>
      <p:pic>
        <p:nvPicPr>
          <p:cNvPr id="11" name="Picture 10" descr="A screenshot of a computer&#10;&#10;AI-generated content may be incorrect.">
            <a:extLst>
              <a:ext uri="{FF2B5EF4-FFF2-40B4-BE49-F238E27FC236}">
                <a16:creationId xmlns:a16="http://schemas.microsoft.com/office/drawing/2014/main" id="{CB35EC56-E458-40CD-1AC8-D01DE29FC182}"/>
              </a:ext>
            </a:extLst>
          </p:cNvPr>
          <p:cNvPicPr>
            <a:picLocks noChangeAspect="1"/>
          </p:cNvPicPr>
          <p:nvPr/>
        </p:nvPicPr>
        <p:blipFill>
          <a:blip r:embed="rId3"/>
          <a:stretch>
            <a:fillRect/>
          </a:stretch>
        </p:blipFill>
        <p:spPr>
          <a:xfrm>
            <a:off x="0" y="1294431"/>
            <a:ext cx="7772400" cy="3194022"/>
          </a:xfrm>
          <a:prstGeom prst="rect">
            <a:avLst/>
          </a:prstGeom>
        </p:spPr>
      </p:pic>
    </p:spTree>
    <p:extLst>
      <p:ext uri="{BB962C8B-B14F-4D97-AF65-F5344CB8AC3E}">
        <p14:creationId xmlns:p14="http://schemas.microsoft.com/office/powerpoint/2010/main" val="364593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298FE77F-95A9-DB62-4CEF-1E6B6E3EF60A}"/>
            </a:ext>
          </a:extLst>
        </p:cNvPr>
        <p:cNvGrpSpPr/>
        <p:nvPr/>
      </p:nvGrpSpPr>
      <p:grpSpPr>
        <a:xfrm>
          <a:off x="0" y="0"/>
          <a:ext cx="0" cy="0"/>
          <a:chOff x="0" y="0"/>
          <a:chExt cx="0" cy="0"/>
        </a:xfrm>
      </p:grpSpPr>
      <p:sp>
        <p:nvSpPr>
          <p:cNvPr id="5" name="Google Shape;856;p75">
            <a:extLst>
              <a:ext uri="{FF2B5EF4-FFF2-40B4-BE49-F238E27FC236}">
                <a16:creationId xmlns:a16="http://schemas.microsoft.com/office/drawing/2014/main" id="{73BC75FF-9AA8-F5D2-B9DB-395355FAD6E3}"/>
              </a:ext>
            </a:extLst>
          </p:cNvPr>
          <p:cNvSpPr txBox="1">
            <a:spLocks/>
          </p:cNvSpPr>
          <p:nvPr/>
        </p:nvSpPr>
        <p:spPr>
          <a:xfrm>
            <a:off x="114299" y="17112"/>
            <a:ext cx="9215438" cy="2554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sym typeface="Space Mono"/>
              </a:rPr>
              <a:t>Ultimately through this project, we were able to learn some of the following:</a:t>
            </a:r>
          </a:p>
          <a:p>
            <a:endParaRPr lang="en-US" sz="2400" b="1" dirty="0">
              <a:solidFill>
                <a:srgbClr val="ED684E"/>
              </a:solidFill>
              <a:latin typeface="Space Mono"/>
              <a:sym typeface="Space Mono"/>
            </a:endParaRPr>
          </a:p>
          <a:p>
            <a:pPr marL="342900" indent="-342900">
              <a:buFontTx/>
              <a:buChar char="-"/>
            </a:pPr>
            <a:r>
              <a:rPr lang="en-US" sz="2400" b="1" dirty="0">
                <a:solidFill>
                  <a:srgbClr val="ED684E"/>
                </a:solidFill>
                <a:latin typeface="Space Mono"/>
                <a:sym typeface="Space Mono"/>
              </a:rPr>
              <a:t>How to implement data models and perform ELT for Snowflake using </a:t>
            </a:r>
            <a:r>
              <a:rPr lang="en-US" sz="2400" b="1" dirty="0" err="1">
                <a:solidFill>
                  <a:srgbClr val="ED684E"/>
                </a:solidFill>
                <a:latin typeface="Space Mono"/>
                <a:sym typeface="Space Mono"/>
              </a:rPr>
              <a:t>dbt</a:t>
            </a:r>
            <a:endParaRPr lang="en-US" sz="2400" b="1" dirty="0">
              <a:solidFill>
                <a:srgbClr val="ED684E"/>
              </a:solidFill>
              <a:latin typeface="Space Mono"/>
              <a:sym typeface="Space Mono"/>
            </a:endParaRPr>
          </a:p>
          <a:p>
            <a:pPr marL="342900" indent="-342900">
              <a:buFontTx/>
              <a:buChar char="-"/>
            </a:pPr>
            <a:r>
              <a:rPr lang="en-US" sz="2400" b="1" dirty="0">
                <a:solidFill>
                  <a:srgbClr val="ED684E"/>
                </a:solidFill>
                <a:latin typeface="Space Mono"/>
                <a:sym typeface="Space Mono"/>
              </a:rPr>
              <a:t>How to tune and tweak different settings to implement different table/view types at different stages</a:t>
            </a:r>
          </a:p>
          <a:p>
            <a:pPr marL="342900" indent="-342900">
              <a:buFontTx/>
              <a:buChar char="-"/>
            </a:pPr>
            <a:r>
              <a:rPr lang="en-US" sz="2400" b="1" dirty="0">
                <a:solidFill>
                  <a:srgbClr val="ED684E"/>
                </a:solidFill>
                <a:latin typeface="Space Mono"/>
                <a:sym typeface="Space Mono"/>
              </a:rPr>
              <a:t>Learned about Jira macros, seeds, snapshots, hooks exposures, and so much more!</a:t>
            </a:r>
          </a:p>
          <a:p>
            <a:pPr marL="342900" indent="-342900">
              <a:buFontTx/>
              <a:buChar char="-"/>
            </a:pPr>
            <a:r>
              <a:rPr lang="en-US" sz="2400" b="1" dirty="0">
                <a:solidFill>
                  <a:srgbClr val="ED684E"/>
                </a:solidFill>
                <a:latin typeface="Space Mono"/>
                <a:sym typeface="Space Mono"/>
              </a:rPr>
              <a:t>Practiced using a creating a data warehouse that was usable for analysis</a:t>
            </a:r>
          </a:p>
          <a:p>
            <a:endParaRPr lang="en-US" sz="2000" dirty="0"/>
          </a:p>
        </p:txBody>
      </p:sp>
    </p:spTree>
    <p:extLst>
      <p:ext uri="{BB962C8B-B14F-4D97-AF65-F5344CB8AC3E}">
        <p14:creationId xmlns:p14="http://schemas.microsoft.com/office/powerpoint/2010/main" val="18293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cxnSp>
        <p:nvCxnSpPr>
          <p:cNvPr id="666" name="Google Shape;666;p57"/>
          <p:cNvCxnSpPr/>
          <p:nvPr/>
        </p:nvCxnSpPr>
        <p:spPr>
          <a:xfrm rot="10800000">
            <a:off x="311200" y="4471525"/>
            <a:ext cx="8528100" cy="0"/>
          </a:xfrm>
          <a:prstGeom prst="straightConnector1">
            <a:avLst/>
          </a:prstGeom>
          <a:noFill/>
          <a:ln w="9525" cap="flat" cmpd="sng">
            <a:solidFill>
              <a:schemeClr val="lt2"/>
            </a:solidFill>
            <a:prstDash val="solid"/>
            <a:round/>
            <a:headEnd type="none" w="med" len="med"/>
            <a:tailEnd type="none" w="med" len="med"/>
          </a:ln>
        </p:spPr>
      </p:cxnSp>
      <p:pic>
        <p:nvPicPr>
          <p:cNvPr id="667" name="Google Shape;667;p57"/>
          <p:cNvPicPr preferRelativeResize="0"/>
          <p:nvPr/>
        </p:nvPicPr>
        <p:blipFill>
          <a:blip r:embed="rId3">
            <a:alphaModFix/>
          </a:blip>
          <a:stretch>
            <a:fillRect/>
          </a:stretch>
        </p:blipFill>
        <p:spPr>
          <a:xfrm>
            <a:off x="2274263" y="875663"/>
            <a:ext cx="4130635" cy="3524212"/>
          </a:xfrm>
          <a:prstGeom prst="rect">
            <a:avLst/>
          </a:prstGeom>
          <a:noFill/>
          <a:ln>
            <a:noFill/>
          </a:ln>
        </p:spPr>
      </p:pic>
      <p:sp>
        <p:nvSpPr>
          <p:cNvPr id="4" name="Google Shape;856;p75">
            <a:extLst>
              <a:ext uri="{FF2B5EF4-FFF2-40B4-BE49-F238E27FC236}">
                <a16:creationId xmlns:a16="http://schemas.microsoft.com/office/drawing/2014/main" id="{C2D35E36-05EB-63C6-0B2A-887D7CB76C19}"/>
              </a:ext>
            </a:extLst>
          </p:cNvPr>
          <p:cNvSpPr txBox="1">
            <a:spLocks/>
          </p:cNvSpPr>
          <p:nvPr/>
        </p:nvSpPr>
        <p:spPr>
          <a:xfrm>
            <a:off x="318100" y="170925"/>
            <a:ext cx="8521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rgbClr val="ED684E"/>
                </a:solidFill>
                <a:latin typeface="Space Mono"/>
                <a:ea typeface="Space Mono"/>
                <a:cs typeface="Space Mono"/>
                <a:sym typeface="Space Mono"/>
              </a:rPr>
              <a:t>Input source data we took from AWS S3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5"/>
          <p:cNvSpPr/>
          <p:nvPr/>
        </p:nvSpPr>
        <p:spPr>
          <a:xfrm>
            <a:off x="2435966" y="1250725"/>
            <a:ext cx="1951200" cy="2894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7B7B7"/>
                </a:solidFill>
                <a:latin typeface="Space Mono"/>
                <a:ea typeface="Space Mono"/>
                <a:cs typeface="Space Mono"/>
                <a:sym typeface="Space Mono"/>
              </a:rPr>
              <a:t>Staging Layer</a:t>
            </a:r>
            <a:endParaRPr>
              <a:solidFill>
                <a:srgbClr val="B7B7B7"/>
              </a:solidFill>
              <a:latin typeface="Space Mono"/>
              <a:ea typeface="Space Mono"/>
              <a:cs typeface="Space Mono"/>
              <a:sym typeface="Space Mono"/>
            </a:endParaRPr>
          </a:p>
        </p:txBody>
      </p:sp>
      <p:sp>
        <p:nvSpPr>
          <p:cNvPr id="844" name="Google Shape;844;p75"/>
          <p:cNvSpPr/>
          <p:nvPr/>
        </p:nvSpPr>
        <p:spPr>
          <a:xfrm>
            <a:off x="392150" y="1250725"/>
            <a:ext cx="1951200" cy="2894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7B7B7"/>
                </a:solidFill>
                <a:latin typeface="Space Mono"/>
                <a:ea typeface="Space Mono"/>
                <a:cs typeface="Space Mono"/>
                <a:sym typeface="Space Mono"/>
              </a:rPr>
              <a:t>Raw layer</a:t>
            </a:r>
            <a:endParaRPr>
              <a:solidFill>
                <a:srgbClr val="B7B7B7"/>
              </a:solidFill>
              <a:latin typeface="Space Mono"/>
              <a:ea typeface="Space Mono"/>
              <a:cs typeface="Space Mono"/>
              <a:sym typeface="Space Mono"/>
            </a:endParaRPr>
          </a:p>
        </p:txBody>
      </p:sp>
      <p:sp>
        <p:nvSpPr>
          <p:cNvPr id="845" name="Google Shape;845;p75"/>
          <p:cNvSpPr/>
          <p:nvPr/>
        </p:nvSpPr>
        <p:spPr>
          <a:xfrm>
            <a:off x="634850" y="1826600"/>
            <a:ext cx="1465800" cy="3765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raw_listings</a:t>
            </a:r>
            <a:endParaRPr sz="1000">
              <a:latin typeface="Montserrat"/>
              <a:ea typeface="Montserrat"/>
              <a:cs typeface="Montserrat"/>
              <a:sym typeface="Montserrat"/>
            </a:endParaRPr>
          </a:p>
        </p:txBody>
      </p:sp>
      <p:sp>
        <p:nvSpPr>
          <p:cNvPr id="846" name="Google Shape;846;p75"/>
          <p:cNvSpPr/>
          <p:nvPr/>
        </p:nvSpPr>
        <p:spPr>
          <a:xfrm>
            <a:off x="628400" y="2604725"/>
            <a:ext cx="1465800" cy="3765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raw_hosts</a:t>
            </a:r>
            <a:endParaRPr sz="1000">
              <a:latin typeface="Montserrat"/>
              <a:ea typeface="Montserrat"/>
              <a:cs typeface="Montserrat"/>
              <a:sym typeface="Montserrat"/>
            </a:endParaRPr>
          </a:p>
        </p:txBody>
      </p:sp>
      <p:sp>
        <p:nvSpPr>
          <p:cNvPr id="847" name="Google Shape;847;p75"/>
          <p:cNvSpPr/>
          <p:nvPr/>
        </p:nvSpPr>
        <p:spPr>
          <a:xfrm>
            <a:off x="628400" y="3461900"/>
            <a:ext cx="1465800" cy="3765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raw_reviews</a:t>
            </a:r>
            <a:endParaRPr sz="1000">
              <a:latin typeface="Montserrat"/>
              <a:ea typeface="Montserrat"/>
              <a:cs typeface="Montserrat"/>
              <a:sym typeface="Montserrat"/>
            </a:endParaRPr>
          </a:p>
        </p:txBody>
      </p:sp>
      <p:grpSp>
        <p:nvGrpSpPr>
          <p:cNvPr id="848" name="Google Shape;848;p75"/>
          <p:cNvGrpSpPr/>
          <p:nvPr/>
        </p:nvGrpSpPr>
        <p:grpSpPr>
          <a:xfrm>
            <a:off x="2094200" y="1749800"/>
            <a:ext cx="2109900" cy="2165400"/>
            <a:chOff x="2087750" y="1270525"/>
            <a:chExt cx="2109900" cy="2165400"/>
          </a:xfrm>
        </p:grpSpPr>
        <p:sp>
          <p:nvSpPr>
            <p:cNvPr id="849" name="Google Shape;849;p75"/>
            <p:cNvSpPr/>
            <p:nvPr/>
          </p:nvSpPr>
          <p:spPr>
            <a:xfrm>
              <a:off x="2559950" y="1270525"/>
              <a:ext cx="16377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src_listings</a:t>
              </a:r>
              <a:r>
                <a:rPr lang="en" sz="1000">
                  <a:latin typeface="Montserrat"/>
                  <a:ea typeface="Montserrat"/>
                  <a:cs typeface="Montserrat"/>
                  <a:sym typeface="Montserrat"/>
                </a:rPr>
                <a:t> </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basic checks</a:t>
              </a:r>
              <a:endParaRPr sz="1000">
                <a:latin typeface="Montserrat"/>
                <a:ea typeface="Montserrat"/>
                <a:cs typeface="Montserrat"/>
                <a:sym typeface="Montserrat"/>
              </a:endParaRPr>
            </a:p>
          </p:txBody>
        </p:sp>
        <p:cxnSp>
          <p:nvCxnSpPr>
            <p:cNvPr id="850" name="Google Shape;850;p75"/>
            <p:cNvCxnSpPr>
              <a:stCxn id="845" idx="3"/>
              <a:endCxn id="849" idx="1"/>
            </p:cNvCxnSpPr>
            <p:nvPr/>
          </p:nvCxnSpPr>
          <p:spPr>
            <a:xfrm>
              <a:off x="2094200" y="1535575"/>
              <a:ext cx="465600" cy="0"/>
            </a:xfrm>
            <a:prstGeom prst="straightConnector1">
              <a:avLst/>
            </a:prstGeom>
            <a:noFill/>
            <a:ln w="9525" cap="flat" cmpd="sng">
              <a:solidFill>
                <a:srgbClr val="595959"/>
              </a:solidFill>
              <a:prstDash val="solid"/>
              <a:round/>
              <a:headEnd type="none" w="med" len="med"/>
              <a:tailEnd type="triangle" w="med" len="med"/>
            </a:ln>
          </p:spPr>
        </p:cxnSp>
        <p:sp>
          <p:nvSpPr>
            <p:cNvPr id="851" name="Google Shape;851;p75"/>
            <p:cNvSpPr/>
            <p:nvPr/>
          </p:nvSpPr>
          <p:spPr>
            <a:xfrm>
              <a:off x="2559950" y="2049775"/>
              <a:ext cx="16377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src_hosts</a:t>
              </a:r>
              <a:r>
                <a:rPr lang="en" sz="1000">
                  <a:latin typeface="Montserrat"/>
                  <a:ea typeface="Montserrat"/>
                  <a:cs typeface="Montserrat"/>
                  <a:sym typeface="Montserrat"/>
                </a:rPr>
                <a:t> </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basic checks</a:t>
              </a:r>
              <a:endParaRPr sz="1000">
                <a:latin typeface="Montserrat"/>
                <a:ea typeface="Montserrat"/>
                <a:cs typeface="Montserrat"/>
                <a:sym typeface="Montserrat"/>
              </a:endParaRPr>
            </a:p>
          </p:txBody>
        </p:sp>
        <p:cxnSp>
          <p:nvCxnSpPr>
            <p:cNvPr id="852" name="Google Shape;852;p75"/>
            <p:cNvCxnSpPr>
              <a:stCxn id="846" idx="3"/>
              <a:endCxn id="851" idx="1"/>
            </p:cNvCxnSpPr>
            <p:nvPr/>
          </p:nvCxnSpPr>
          <p:spPr>
            <a:xfrm>
              <a:off x="2087750" y="2313700"/>
              <a:ext cx="472200" cy="1200"/>
            </a:xfrm>
            <a:prstGeom prst="straightConnector1">
              <a:avLst/>
            </a:prstGeom>
            <a:noFill/>
            <a:ln w="9525" cap="flat" cmpd="sng">
              <a:solidFill>
                <a:srgbClr val="595959"/>
              </a:solidFill>
              <a:prstDash val="solid"/>
              <a:round/>
              <a:headEnd type="none" w="med" len="med"/>
              <a:tailEnd type="triangle" w="med" len="med"/>
            </a:ln>
          </p:spPr>
        </p:cxnSp>
        <p:sp>
          <p:nvSpPr>
            <p:cNvPr id="853" name="Google Shape;853;p75"/>
            <p:cNvSpPr/>
            <p:nvPr/>
          </p:nvSpPr>
          <p:spPr>
            <a:xfrm>
              <a:off x="2559950" y="2905825"/>
              <a:ext cx="16377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src_reviews</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000">
                  <a:solidFill>
                    <a:schemeClr val="dk1"/>
                  </a:solidFill>
                  <a:latin typeface="Montserrat"/>
                  <a:ea typeface="Montserrat"/>
                  <a:cs typeface="Montserrat"/>
                  <a:sym typeface="Montserrat"/>
                </a:rPr>
                <a:t>basic checks</a:t>
              </a:r>
              <a:endParaRPr sz="1000"/>
            </a:p>
          </p:txBody>
        </p:sp>
        <p:cxnSp>
          <p:nvCxnSpPr>
            <p:cNvPr id="854" name="Google Shape;854;p75"/>
            <p:cNvCxnSpPr>
              <a:stCxn id="847" idx="3"/>
              <a:endCxn id="853" idx="1"/>
            </p:cNvCxnSpPr>
            <p:nvPr/>
          </p:nvCxnSpPr>
          <p:spPr>
            <a:xfrm>
              <a:off x="2087750" y="3170875"/>
              <a:ext cx="472200" cy="0"/>
            </a:xfrm>
            <a:prstGeom prst="straightConnector1">
              <a:avLst/>
            </a:prstGeom>
            <a:noFill/>
            <a:ln w="9525" cap="flat" cmpd="sng">
              <a:solidFill>
                <a:srgbClr val="595959"/>
              </a:solidFill>
              <a:prstDash val="solid"/>
              <a:round/>
              <a:headEnd type="none" w="med" len="med"/>
              <a:tailEnd type="triangle" w="med" len="med"/>
            </a:ln>
          </p:spPr>
        </p:cxnSp>
      </p:grpSp>
      <p:cxnSp>
        <p:nvCxnSpPr>
          <p:cNvPr id="855" name="Google Shape;855;p75"/>
          <p:cNvCxnSpPr/>
          <p:nvPr/>
        </p:nvCxnSpPr>
        <p:spPr>
          <a:xfrm rot="10800000">
            <a:off x="311200" y="4471525"/>
            <a:ext cx="8528100" cy="0"/>
          </a:xfrm>
          <a:prstGeom prst="straightConnector1">
            <a:avLst/>
          </a:prstGeom>
          <a:noFill/>
          <a:ln w="9525" cap="flat" cmpd="sng">
            <a:solidFill>
              <a:schemeClr val="lt2"/>
            </a:solidFill>
            <a:prstDash val="solid"/>
            <a:round/>
            <a:headEnd type="none" w="med" len="med"/>
            <a:tailEnd type="none" w="med" len="med"/>
          </a:ln>
        </p:spPr>
      </p:cxnSp>
      <p:sp>
        <p:nvSpPr>
          <p:cNvPr id="856" name="Google Shape;856;p75"/>
          <p:cNvSpPr txBox="1">
            <a:spLocks noGrp="1"/>
          </p:cNvSpPr>
          <p:nvPr>
            <p:ph type="title" idx="4294967295"/>
          </p:nvPr>
        </p:nvSpPr>
        <p:spPr>
          <a:xfrm>
            <a:off x="311200" y="445025"/>
            <a:ext cx="852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ED684E"/>
                </a:solidFill>
                <a:latin typeface="Space Mono"/>
                <a:sym typeface="Space Mono"/>
              </a:rPr>
              <a:t>O</a:t>
            </a:r>
            <a:r>
              <a:rPr lang="en-US" sz="2000" b="1" dirty="0">
                <a:solidFill>
                  <a:srgbClr val="ED684E"/>
                </a:solidFill>
                <a:latin typeface="Space Mono"/>
                <a:sym typeface="Space Mono"/>
              </a:rPr>
              <a:t>u</a:t>
            </a:r>
            <a:r>
              <a:rPr lang="en" sz="2000" b="1" dirty="0">
                <a:solidFill>
                  <a:srgbClr val="ED684E"/>
                </a:solidFill>
                <a:latin typeface="Space Mono"/>
                <a:sym typeface="Space Mono"/>
              </a:rPr>
              <a:t>r Data Stream in Snowflake we will implement </a:t>
            </a:r>
            <a:endParaRPr sz="1800" dirty="0"/>
          </a:p>
        </p:txBody>
      </p:sp>
      <p:sp>
        <p:nvSpPr>
          <p:cNvPr id="857" name="Google Shape;857;p75"/>
          <p:cNvSpPr/>
          <p:nvPr/>
        </p:nvSpPr>
        <p:spPr>
          <a:xfrm>
            <a:off x="4479798" y="1250725"/>
            <a:ext cx="4352700" cy="2894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7B7B7"/>
                </a:solidFill>
                <a:latin typeface="Space Mono"/>
                <a:ea typeface="Space Mono"/>
                <a:cs typeface="Space Mono"/>
                <a:sym typeface="Space Mono"/>
              </a:rPr>
              <a:t>Core Layer</a:t>
            </a:r>
            <a:endParaRPr>
              <a:solidFill>
                <a:srgbClr val="B7B7B7"/>
              </a:solidFill>
              <a:latin typeface="Space Mono"/>
              <a:ea typeface="Space Mono"/>
              <a:cs typeface="Space Mono"/>
              <a:sym typeface="Space Mono"/>
            </a:endParaRPr>
          </a:p>
        </p:txBody>
      </p:sp>
      <p:grpSp>
        <p:nvGrpSpPr>
          <p:cNvPr id="858" name="Google Shape;858;p75"/>
          <p:cNvGrpSpPr/>
          <p:nvPr/>
        </p:nvGrpSpPr>
        <p:grpSpPr>
          <a:xfrm>
            <a:off x="4204100" y="1749800"/>
            <a:ext cx="2138850" cy="2165400"/>
            <a:chOff x="4204100" y="1749800"/>
            <a:chExt cx="2138850" cy="2165400"/>
          </a:xfrm>
        </p:grpSpPr>
        <p:grpSp>
          <p:nvGrpSpPr>
            <p:cNvPr id="859" name="Google Shape;859;p75"/>
            <p:cNvGrpSpPr/>
            <p:nvPr/>
          </p:nvGrpSpPr>
          <p:grpSpPr>
            <a:xfrm>
              <a:off x="4636550" y="1749800"/>
              <a:ext cx="1706400" cy="2165400"/>
              <a:chOff x="2559950" y="1270525"/>
              <a:chExt cx="1706400" cy="2165400"/>
            </a:xfrm>
          </p:grpSpPr>
          <p:sp>
            <p:nvSpPr>
              <p:cNvPr id="860" name="Google Shape;860;p75"/>
              <p:cNvSpPr/>
              <p:nvPr/>
            </p:nvSpPr>
            <p:spPr>
              <a:xfrm>
                <a:off x="2559950" y="1270525"/>
                <a:ext cx="17064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dim_listings_cleansed</a:t>
                </a:r>
                <a:r>
                  <a:rPr lang="en" sz="1000">
                    <a:latin typeface="Montserrat"/>
                    <a:ea typeface="Montserrat"/>
                    <a:cs typeface="Montserrat"/>
                    <a:sym typeface="Montserrat"/>
                  </a:rPr>
                  <a:t> </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cleansing</a:t>
                </a:r>
                <a:endParaRPr sz="1000">
                  <a:latin typeface="Montserrat"/>
                  <a:ea typeface="Montserrat"/>
                  <a:cs typeface="Montserrat"/>
                  <a:sym typeface="Montserrat"/>
                </a:endParaRPr>
              </a:p>
            </p:txBody>
          </p:sp>
          <p:sp>
            <p:nvSpPr>
              <p:cNvPr id="861" name="Google Shape;861;p75"/>
              <p:cNvSpPr/>
              <p:nvPr/>
            </p:nvSpPr>
            <p:spPr>
              <a:xfrm>
                <a:off x="2559950" y="2049775"/>
                <a:ext cx="17064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dim_hosts_cleansed</a:t>
                </a:r>
                <a:endParaRPr>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cleansing</a:t>
                </a:r>
                <a:endParaRPr sz="1000">
                  <a:latin typeface="Montserrat"/>
                  <a:ea typeface="Montserrat"/>
                  <a:cs typeface="Montserrat"/>
                  <a:sym typeface="Montserrat"/>
                </a:endParaRPr>
              </a:p>
            </p:txBody>
          </p:sp>
          <p:sp>
            <p:nvSpPr>
              <p:cNvPr id="862" name="Google Shape;862;p75"/>
              <p:cNvSpPr/>
              <p:nvPr/>
            </p:nvSpPr>
            <p:spPr>
              <a:xfrm>
                <a:off x="2559950" y="2905825"/>
                <a:ext cx="17064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fct_reviews</a:t>
                </a:r>
                <a:endParaRPr>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1000">
                    <a:solidFill>
                      <a:schemeClr val="dk1"/>
                    </a:solidFill>
                    <a:latin typeface="Montserrat"/>
                    <a:ea typeface="Montserrat"/>
                    <a:cs typeface="Montserrat"/>
                    <a:sym typeface="Montserrat"/>
                  </a:rPr>
                  <a:t>incremental</a:t>
                </a:r>
                <a:endParaRPr sz="1000"/>
              </a:p>
            </p:txBody>
          </p:sp>
        </p:grpSp>
        <p:cxnSp>
          <p:nvCxnSpPr>
            <p:cNvPr id="863" name="Google Shape;863;p75"/>
            <p:cNvCxnSpPr>
              <a:stCxn id="849" idx="3"/>
              <a:endCxn id="860" idx="1"/>
            </p:cNvCxnSpPr>
            <p:nvPr/>
          </p:nvCxnSpPr>
          <p:spPr>
            <a:xfrm>
              <a:off x="4204100" y="2014850"/>
              <a:ext cx="432600" cy="0"/>
            </a:xfrm>
            <a:prstGeom prst="straightConnector1">
              <a:avLst/>
            </a:prstGeom>
            <a:noFill/>
            <a:ln w="9525" cap="flat" cmpd="sng">
              <a:solidFill>
                <a:schemeClr val="dk2"/>
              </a:solidFill>
              <a:prstDash val="solid"/>
              <a:round/>
              <a:headEnd type="none" w="med" len="med"/>
              <a:tailEnd type="triangle" w="med" len="med"/>
            </a:ln>
          </p:spPr>
        </p:cxnSp>
        <p:cxnSp>
          <p:nvCxnSpPr>
            <p:cNvPr id="864" name="Google Shape;864;p75"/>
            <p:cNvCxnSpPr>
              <a:stCxn id="851" idx="3"/>
              <a:endCxn id="861" idx="1"/>
            </p:cNvCxnSpPr>
            <p:nvPr/>
          </p:nvCxnSpPr>
          <p:spPr>
            <a:xfrm>
              <a:off x="4204100" y="2794100"/>
              <a:ext cx="432600" cy="0"/>
            </a:xfrm>
            <a:prstGeom prst="straightConnector1">
              <a:avLst/>
            </a:prstGeom>
            <a:noFill/>
            <a:ln w="9525" cap="flat" cmpd="sng">
              <a:solidFill>
                <a:schemeClr val="dk2"/>
              </a:solidFill>
              <a:prstDash val="solid"/>
              <a:round/>
              <a:headEnd type="none" w="med" len="med"/>
              <a:tailEnd type="triangle" w="med" len="med"/>
            </a:ln>
          </p:spPr>
        </p:cxnSp>
        <p:cxnSp>
          <p:nvCxnSpPr>
            <p:cNvPr id="865" name="Google Shape;865;p75"/>
            <p:cNvCxnSpPr>
              <a:stCxn id="853" idx="3"/>
              <a:endCxn id="862" idx="1"/>
            </p:cNvCxnSpPr>
            <p:nvPr/>
          </p:nvCxnSpPr>
          <p:spPr>
            <a:xfrm>
              <a:off x="4204100" y="3650150"/>
              <a:ext cx="432600" cy="0"/>
            </a:xfrm>
            <a:prstGeom prst="straightConnector1">
              <a:avLst/>
            </a:prstGeom>
            <a:noFill/>
            <a:ln w="9525" cap="flat" cmpd="sng">
              <a:solidFill>
                <a:schemeClr val="dk2"/>
              </a:solidFill>
              <a:prstDash val="solid"/>
              <a:round/>
              <a:headEnd type="none" w="med" len="med"/>
              <a:tailEnd type="triangle" w="med" len="med"/>
            </a:ln>
          </p:spPr>
        </p:cxnSp>
      </p:grpSp>
      <p:grpSp>
        <p:nvGrpSpPr>
          <p:cNvPr id="866" name="Google Shape;866;p75"/>
          <p:cNvGrpSpPr/>
          <p:nvPr/>
        </p:nvGrpSpPr>
        <p:grpSpPr>
          <a:xfrm>
            <a:off x="6342950" y="2014850"/>
            <a:ext cx="2260775" cy="779250"/>
            <a:chOff x="6342950" y="2014850"/>
            <a:chExt cx="2260775" cy="779250"/>
          </a:xfrm>
        </p:grpSpPr>
        <p:sp>
          <p:nvSpPr>
            <p:cNvPr id="867" name="Google Shape;867;p75"/>
            <p:cNvSpPr/>
            <p:nvPr/>
          </p:nvSpPr>
          <p:spPr>
            <a:xfrm>
              <a:off x="6652525" y="2159725"/>
              <a:ext cx="1951200" cy="53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dim_listings_with_hosts</a:t>
              </a:r>
              <a:r>
                <a:rPr lang="en" sz="1000">
                  <a:latin typeface="Montserrat"/>
                  <a:ea typeface="Montserrat"/>
                  <a:cs typeface="Montserrat"/>
                  <a:sym typeface="Montserrat"/>
                </a:rPr>
                <a:t> </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final dimension table</a:t>
              </a:r>
              <a:endParaRPr sz="1000">
                <a:latin typeface="Montserrat"/>
                <a:ea typeface="Montserrat"/>
                <a:cs typeface="Montserrat"/>
                <a:sym typeface="Montserrat"/>
              </a:endParaRPr>
            </a:p>
          </p:txBody>
        </p:sp>
        <p:cxnSp>
          <p:nvCxnSpPr>
            <p:cNvPr id="868" name="Google Shape;868;p75"/>
            <p:cNvCxnSpPr>
              <a:stCxn id="860" idx="3"/>
              <a:endCxn id="867" idx="1"/>
            </p:cNvCxnSpPr>
            <p:nvPr/>
          </p:nvCxnSpPr>
          <p:spPr>
            <a:xfrm>
              <a:off x="6342950" y="2014850"/>
              <a:ext cx="309600" cy="409800"/>
            </a:xfrm>
            <a:prstGeom prst="straightConnector1">
              <a:avLst/>
            </a:prstGeom>
            <a:noFill/>
            <a:ln w="9525" cap="flat" cmpd="sng">
              <a:solidFill>
                <a:schemeClr val="dk2"/>
              </a:solidFill>
              <a:prstDash val="solid"/>
              <a:round/>
              <a:headEnd type="none" w="med" len="med"/>
              <a:tailEnd type="triangle" w="med" len="med"/>
            </a:ln>
          </p:spPr>
        </p:cxnSp>
        <p:cxnSp>
          <p:nvCxnSpPr>
            <p:cNvPr id="869" name="Google Shape;869;p75"/>
            <p:cNvCxnSpPr>
              <a:stCxn id="861" idx="3"/>
              <a:endCxn id="867" idx="1"/>
            </p:cNvCxnSpPr>
            <p:nvPr/>
          </p:nvCxnSpPr>
          <p:spPr>
            <a:xfrm rot="10800000" flipH="1">
              <a:off x="6342950" y="2424800"/>
              <a:ext cx="309600" cy="3693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1000"/>
                                        <p:tgtEl>
                                          <p:spTgt spid="8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6"/>
                                        </p:tgtEl>
                                        <p:attrNameLst>
                                          <p:attrName>style.visibility</p:attrName>
                                        </p:attrNameLst>
                                      </p:cBhvr>
                                      <p:to>
                                        <p:strVal val="visible"/>
                                      </p:to>
                                    </p:set>
                                    <p:animEffect transition="in" filter="fade">
                                      <p:cBhvr>
                                        <p:cTn id="12"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165901BC-21DB-B48E-646D-3EBD1C1411FD}"/>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68B9A02B-7804-92D5-5B32-236A478E0098}"/>
              </a:ext>
            </a:extLst>
          </p:cNvPr>
          <p:cNvSpPr txBox="1">
            <a:spLocks noGrp="1"/>
          </p:cNvSpPr>
          <p:nvPr>
            <p:ph type="title" idx="4294967295"/>
          </p:nvPr>
        </p:nvSpPr>
        <p:spPr>
          <a:xfrm>
            <a:off x="182612" y="159275"/>
            <a:ext cx="3817888" cy="5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DB/Schema Creation</a:t>
            </a:r>
            <a:endParaRPr lang="en-US" sz="2000" dirty="0"/>
          </a:p>
        </p:txBody>
      </p:sp>
      <p:pic>
        <p:nvPicPr>
          <p:cNvPr id="3" name="Picture 2" descr="A screenshot of a computer&#10;&#10;AI-generated content may be incorrect.">
            <a:extLst>
              <a:ext uri="{FF2B5EF4-FFF2-40B4-BE49-F238E27FC236}">
                <a16:creationId xmlns:a16="http://schemas.microsoft.com/office/drawing/2014/main" id="{4D9BBCFF-1019-6CAB-88CD-2E3D1BAC98C4}"/>
              </a:ext>
            </a:extLst>
          </p:cNvPr>
          <p:cNvPicPr>
            <a:picLocks noChangeAspect="1"/>
          </p:cNvPicPr>
          <p:nvPr/>
        </p:nvPicPr>
        <p:blipFill>
          <a:blip r:embed="rId3"/>
          <a:stretch>
            <a:fillRect/>
          </a:stretch>
        </p:blipFill>
        <p:spPr>
          <a:xfrm>
            <a:off x="0" y="1019965"/>
            <a:ext cx="4943475" cy="3462434"/>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76EB3A9A-C12E-BB20-0BDC-AF8C8B6ABCE5}"/>
              </a:ext>
            </a:extLst>
          </p:cNvPr>
          <p:cNvPicPr>
            <a:picLocks noChangeAspect="1"/>
          </p:cNvPicPr>
          <p:nvPr/>
        </p:nvPicPr>
        <p:blipFill>
          <a:blip r:embed="rId4"/>
          <a:stretch>
            <a:fillRect/>
          </a:stretch>
        </p:blipFill>
        <p:spPr>
          <a:xfrm>
            <a:off x="3716067" y="1184530"/>
            <a:ext cx="5413645" cy="3297869"/>
          </a:xfrm>
          <a:prstGeom prst="rect">
            <a:avLst/>
          </a:prstGeom>
        </p:spPr>
      </p:pic>
    </p:spTree>
    <p:extLst>
      <p:ext uri="{BB962C8B-B14F-4D97-AF65-F5344CB8AC3E}">
        <p14:creationId xmlns:p14="http://schemas.microsoft.com/office/powerpoint/2010/main" val="3429472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FA5AB4DC-9BA3-2D5A-5618-754A546A0561}"/>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F5734B2E-3617-A640-B473-FF775F23C371}"/>
              </a:ext>
            </a:extLst>
          </p:cNvPr>
          <p:cNvSpPr txBox="1">
            <a:spLocks noGrp="1"/>
          </p:cNvSpPr>
          <p:nvPr>
            <p:ph type="title" idx="4294967295"/>
          </p:nvPr>
        </p:nvSpPr>
        <p:spPr>
          <a:xfrm>
            <a:off x="182611" y="159275"/>
            <a:ext cx="9390013" cy="5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Created roles/warehouse, and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access user (private key is safe don’t worry)</a:t>
            </a:r>
            <a:endParaRPr lang="en-US" sz="2000" dirty="0"/>
          </a:p>
        </p:txBody>
      </p:sp>
      <p:pic>
        <p:nvPicPr>
          <p:cNvPr id="4" name="Picture 3" descr="A screenshot of a computer&#10;&#10;AI-generated content may be incorrect.">
            <a:extLst>
              <a:ext uri="{FF2B5EF4-FFF2-40B4-BE49-F238E27FC236}">
                <a16:creationId xmlns:a16="http://schemas.microsoft.com/office/drawing/2014/main" id="{0277C2D0-138B-B4BE-3B14-BC65B8A60278}"/>
              </a:ext>
            </a:extLst>
          </p:cNvPr>
          <p:cNvPicPr>
            <a:picLocks noChangeAspect="1"/>
          </p:cNvPicPr>
          <p:nvPr/>
        </p:nvPicPr>
        <p:blipFill>
          <a:blip r:embed="rId3"/>
          <a:stretch>
            <a:fillRect/>
          </a:stretch>
        </p:blipFill>
        <p:spPr>
          <a:xfrm>
            <a:off x="0" y="1320538"/>
            <a:ext cx="5453994" cy="3822962"/>
          </a:xfrm>
          <a:prstGeom prst="rect">
            <a:avLst/>
          </a:prstGeom>
        </p:spPr>
      </p:pic>
    </p:spTree>
    <p:extLst>
      <p:ext uri="{BB962C8B-B14F-4D97-AF65-F5344CB8AC3E}">
        <p14:creationId xmlns:p14="http://schemas.microsoft.com/office/powerpoint/2010/main" val="37660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6A22E591-0986-0EDD-AE83-6F5619C760C8}"/>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68FF7E09-68CB-A38A-3A78-B3A6B4BD69BC}"/>
              </a:ext>
            </a:extLst>
          </p:cNvPr>
          <p:cNvSpPr txBox="1">
            <a:spLocks noGrp="1"/>
          </p:cNvSpPr>
          <p:nvPr>
            <p:ph type="title" idx="4294967295"/>
          </p:nvPr>
        </p:nvSpPr>
        <p:spPr>
          <a:xfrm>
            <a:off x="2721769" y="769992"/>
            <a:ext cx="5429249" cy="2738404"/>
          </a:xfrm>
          <a:prstGeom prst="rect">
            <a:avLst/>
          </a:prstGeom>
        </p:spPr>
        <p:txBody>
          <a:bodyPr spcFirstLastPara="1" wrap="square" lIns="91425" tIns="91425" rIns="91425" bIns="91425" anchor="t" anchorCtr="0">
            <a:noAutofit/>
          </a:bodyPr>
          <a:lstStyle/>
          <a:p>
            <a:pPr lvl="0"/>
            <a:r>
              <a:rPr lang="en-US" sz="2400" b="1" dirty="0">
                <a:solidFill>
                  <a:srgbClr val="ED684E"/>
                </a:solidFill>
                <a:latin typeface="Space Mono"/>
                <a:sym typeface="Space Mono"/>
              </a:rPr>
              <a:t>Final view of our data warehouse in the end. Includes </a:t>
            </a:r>
            <a:r>
              <a:rPr lang="en-US" sz="2400" b="1" dirty="0" err="1">
                <a:solidFill>
                  <a:srgbClr val="ED684E"/>
                </a:solidFill>
                <a:latin typeface="Space Mono"/>
                <a:sym typeface="Space Mono"/>
              </a:rPr>
              <a:t>audit_log</a:t>
            </a:r>
            <a:r>
              <a:rPr lang="en-US" sz="2400" b="1" dirty="0">
                <a:solidFill>
                  <a:srgbClr val="ED684E"/>
                </a:solidFill>
                <a:latin typeface="Space Mono"/>
                <a:sym typeface="Space Mono"/>
              </a:rPr>
              <a:t> which provides logs of model runs (made in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a:t>
            </a:r>
            <a:endParaRPr lang="en-US" sz="2000" dirty="0"/>
          </a:p>
        </p:txBody>
      </p:sp>
      <p:pic>
        <p:nvPicPr>
          <p:cNvPr id="3" name="Picture 2" descr="A screenshot of a computer&#10;&#10;AI-generated content may be incorrect.">
            <a:extLst>
              <a:ext uri="{FF2B5EF4-FFF2-40B4-BE49-F238E27FC236}">
                <a16:creationId xmlns:a16="http://schemas.microsoft.com/office/drawing/2014/main" id="{6FC9BA47-90B3-7A81-615C-72CE3EFDBA1F}"/>
              </a:ext>
            </a:extLst>
          </p:cNvPr>
          <p:cNvPicPr>
            <a:picLocks noChangeAspect="1"/>
          </p:cNvPicPr>
          <p:nvPr/>
        </p:nvPicPr>
        <p:blipFill>
          <a:blip r:embed="rId3"/>
          <a:stretch>
            <a:fillRect/>
          </a:stretch>
        </p:blipFill>
        <p:spPr>
          <a:xfrm>
            <a:off x="299433" y="1133509"/>
            <a:ext cx="2243742" cy="345066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D82745E9-5AD9-4435-3E77-49268C96CDBA}"/>
              </a:ext>
            </a:extLst>
          </p:cNvPr>
          <p:cNvPicPr>
            <a:picLocks noChangeAspect="1"/>
          </p:cNvPicPr>
          <p:nvPr/>
        </p:nvPicPr>
        <p:blipFill>
          <a:blip r:embed="rId4"/>
          <a:stretch>
            <a:fillRect/>
          </a:stretch>
        </p:blipFill>
        <p:spPr>
          <a:xfrm>
            <a:off x="2721769" y="3004306"/>
            <a:ext cx="3700462" cy="1735216"/>
          </a:xfrm>
          <a:prstGeom prst="rect">
            <a:avLst/>
          </a:prstGeom>
        </p:spPr>
      </p:pic>
    </p:spTree>
    <p:extLst>
      <p:ext uri="{BB962C8B-B14F-4D97-AF65-F5344CB8AC3E}">
        <p14:creationId xmlns:p14="http://schemas.microsoft.com/office/powerpoint/2010/main" val="217692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876B9D18-62AD-9301-2D6C-886909B22858}"/>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A57D5F39-92FB-51C6-2B94-F19194CC223B}"/>
              </a:ext>
            </a:extLst>
          </p:cNvPr>
          <p:cNvSpPr txBox="1">
            <a:spLocks noGrp="1"/>
          </p:cNvSpPr>
          <p:nvPr>
            <p:ph type="title" idx="4294967295"/>
          </p:nvPr>
        </p:nvSpPr>
        <p:spPr>
          <a:xfrm>
            <a:off x="182611" y="159274"/>
            <a:ext cx="8661352" cy="12266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We initialized and isolated dependencies with a virtual environment. On the left is the final view of the </a:t>
            </a:r>
            <a:r>
              <a:rPr lang="en-US" sz="2400" b="1" dirty="0" err="1">
                <a:solidFill>
                  <a:srgbClr val="ED684E"/>
                </a:solidFill>
                <a:latin typeface="Space Mono"/>
                <a:sym typeface="Space Mono"/>
              </a:rPr>
              <a:t>dbt</a:t>
            </a:r>
            <a:r>
              <a:rPr lang="en-US" sz="2400" b="1" dirty="0">
                <a:solidFill>
                  <a:srgbClr val="ED684E"/>
                </a:solidFill>
                <a:latin typeface="Space Mono"/>
                <a:sym typeface="Space Mono"/>
              </a:rPr>
              <a:t> project. </a:t>
            </a:r>
            <a:endParaRPr lang="en-US" sz="2000" dirty="0"/>
          </a:p>
        </p:txBody>
      </p:sp>
      <p:pic>
        <p:nvPicPr>
          <p:cNvPr id="4" name="Picture 3" descr="A screenshot of a computer&#10;&#10;AI-generated content may be incorrect.">
            <a:extLst>
              <a:ext uri="{FF2B5EF4-FFF2-40B4-BE49-F238E27FC236}">
                <a16:creationId xmlns:a16="http://schemas.microsoft.com/office/drawing/2014/main" id="{76E5D44A-7A46-052D-2CCE-B96C4FE201D4}"/>
              </a:ext>
            </a:extLst>
          </p:cNvPr>
          <p:cNvPicPr>
            <a:picLocks noChangeAspect="1"/>
          </p:cNvPicPr>
          <p:nvPr/>
        </p:nvPicPr>
        <p:blipFill>
          <a:blip r:embed="rId3"/>
          <a:stretch>
            <a:fillRect/>
          </a:stretch>
        </p:blipFill>
        <p:spPr>
          <a:xfrm>
            <a:off x="295678" y="1559205"/>
            <a:ext cx="3647672" cy="331096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1E18C07-1897-7309-CDC6-B664C8F819F4}"/>
              </a:ext>
            </a:extLst>
          </p:cNvPr>
          <p:cNvPicPr>
            <a:picLocks noChangeAspect="1"/>
          </p:cNvPicPr>
          <p:nvPr/>
        </p:nvPicPr>
        <p:blipFill>
          <a:blip r:embed="rId4"/>
          <a:stretch>
            <a:fillRect/>
          </a:stretch>
        </p:blipFill>
        <p:spPr>
          <a:xfrm>
            <a:off x="4377922" y="2168338"/>
            <a:ext cx="3841750" cy="2171700"/>
          </a:xfrm>
          <a:prstGeom prst="rect">
            <a:avLst/>
          </a:prstGeom>
        </p:spPr>
      </p:pic>
    </p:spTree>
    <p:extLst>
      <p:ext uri="{BB962C8B-B14F-4D97-AF65-F5344CB8AC3E}">
        <p14:creationId xmlns:p14="http://schemas.microsoft.com/office/powerpoint/2010/main" val="138542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a:extLst>
            <a:ext uri="{FF2B5EF4-FFF2-40B4-BE49-F238E27FC236}">
              <a16:creationId xmlns:a16="http://schemas.microsoft.com/office/drawing/2014/main" id="{8A66EC42-18E6-483D-7BEE-EEB8EEAA323D}"/>
            </a:ext>
          </a:extLst>
        </p:cNvPr>
        <p:cNvGrpSpPr/>
        <p:nvPr/>
      </p:nvGrpSpPr>
      <p:grpSpPr>
        <a:xfrm>
          <a:off x="0" y="0"/>
          <a:ext cx="0" cy="0"/>
          <a:chOff x="0" y="0"/>
          <a:chExt cx="0" cy="0"/>
        </a:xfrm>
      </p:grpSpPr>
      <p:sp>
        <p:nvSpPr>
          <p:cNvPr id="856" name="Google Shape;856;p75">
            <a:extLst>
              <a:ext uri="{FF2B5EF4-FFF2-40B4-BE49-F238E27FC236}">
                <a16:creationId xmlns:a16="http://schemas.microsoft.com/office/drawing/2014/main" id="{B6F54BAF-D13E-D2B6-6A91-AB1BB9ED9B22}"/>
              </a:ext>
            </a:extLst>
          </p:cNvPr>
          <p:cNvSpPr txBox="1">
            <a:spLocks noGrp="1"/>
          </p:cNvSpPr>
          <p:nvPr>
            <p:ph type="title" idx="4294967295"/>
          </p:nvPr>
        </p:nvSpPr>
        <p:spPr>
          <a:xfrm>
            <a:off x="311200" y="445025"/>
            <a:ext cx="852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ED684E"/>
                </a:solidFill>
                <a:latin typeface="Space Mono"/>
                <a:sym typeface="Space Mono"/>
              </a:rPr>
              <a:t>We also generated a public/private key for secure access to Snowflake (user/password method is going to be discontinued in Snowflake). You saw the public key earlier.</a:t>
            </a:r>
            <a:endParaRPr sz="2000" dirty="0"/>
          </a:p>
        </p:txBody>
      </p:sp>
      <p:pic>
        <p:nvPicPr>
          <p:cNvPr id="3" name="Picture 2">
            <a:extLst>
              <a:ext uri="{FF2B5EF4-FFF2-40B4-BE49-F238E27FC236}">
                <a16:creationId xmlns:a16="http://schemas.microsoft.com/office/drawing/2014/main" id="{94ADDD6E-10D8-216E-1B31-4F02AD0816D6}"/>
              </a:ext>
            </a:extLst>
          </p:cNvPr>
          <p:cNvPicPr>
            <a:picLocks noChangeAspect="1"/>
          </p:cNvPicPr>
          <p:nvPr/>
        </p:nvPicPr>
        <p:blipFill>
          <a:blip r:embed="rId3"/>
          <a:stretch>
            <a:fillRect/>
          </a:stretch>
        </p:blipFill>
        <p:spPr>
          <a:xfrm>
            <a:off x="1045097" y="2344998"/>
            <a:ext cx="6718300" cy="825500"/>
          </a:xfrm>
          <a:prstGeom prst="rect">
            <a:avLst/>
          </a:prstGeom>
        </p:spPr>
      </p:pic>
    </p:spTree>
    <p:extLst>
      <p:ext uri="{BB962C8B-B14F-4D97-AF65-F5344CB8AC3E}">
        <p14:creationId xmlns:p14="http://schemas.microsoft.com/office/powerpoint/2010/main" val="25783932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633</Words>
  <Application>Microsoft Macintosh PowerPoint</Application>
  <PresentationFormat>On-screen Show (16:9)</PresentationFormat>
  <Paragraphs>56</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Space Mono</vt:lpstr>
      <vt:lpstr>Montserrat</vt:lpstr>
      <vt:lpstr>Simple Light</vt:lpstr>
      <vt:lpstr> Airbnb DBT  Project</vt:lpstr>
      <vt:lpstr>Source data: Comes from official Airbnb open-source data: https://insideairbnb.com/get-the-data/  The historical data we used is for listing and host details from Berlin from the years 2015-2021. This data was stored in AWS.</vt:lpstr>
      <vt:lpstr>PowerPoint Presentation</vt:lpstr>
      <vt:lpstr>Our Data Stream in Snowflake we will implement </vt:lpstr>
      <vt:lpstr>DB/Schema Creation</vt:lpstr>
      <vt:lpstr>Created roles/warehouse, and dbt access user (private key is safe don’t worry)</vt:lpstr>
      <vt:lpstr>Final view of our data warehouse in the end. Includes audit_log which provides logs of model runs (made in dbt) </vt:lpstr>
      <vt:lpstr>We initialized and isolated dependencies with a virtual environment. On the left is the final view of the dbt project. </vt:lpstr>
      <vt:lpstr>We also generated a public/private key for secure access to Snowflake (user/password method is going to be discontinued in Snowflake). You saw the public key earlier.</vt:lpstr>
      <vt:lpstr>We have our profiles.yml connecting dbt to our data warehouse</vt:lpstr>
      <vt:lpstr>dbt_project.yml defines our targets and configurations for our folders. In this, we practiced usings grants for roles, hooks, and set our types of default materialization settings we wanted for our data layers. </vt:lpstr>
      <vt:lpstr>Models folder has all our models. Look at them all in detail in the github repository</vt:lpstr>
      <vt:lpstr>Our source layer (staging) tables! I just adjusted some columns from our raw layer.</vt:lpstr>
      <vt:lpstr>This is a mart table we created for fun to view reviews to see if people are more moody and perhaps give worse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adrian chavez</cp:lastModifiedBy>
  <cp:revision>29</cp:revision>
  <dcterms:modified xsi:type="dcterms:W3CDTF">2025-11-12T13:42:37Z</dcterms:modified>
</cp:coreProperties>
</file>